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slide" Target="slides/slide4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9" name="Google Shape;86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0" name="Google Shape;9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Market </a:t>
            </a:r>
            <a:r>
              <a:rPr lang="en"/>
              <a:t>orders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If you place a stop loss, you can minize risk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5" name="Google Shape;9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Which graph has a higher correlation?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  The left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Why would a stock be (un)/correlated?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 Stocks that are similar tend to have high correlation. The opposite is also true.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/>
              <a:t>Stocks that belong in the same industry (apple and google), would correlate, while stocks in different 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/>
              <a:t>Industries (apple and JNJ) wouldn’t, for instance</a:t>
            </a:r>
            <a:endParaRPr/>
          </a:p>
          <a:p>
            <a:pPr indent="-1016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/>
          </a:p>
          <a:p>
            <a:pPr indent="-1016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/>
          </a:p>
          <a:p>
            <a:pPr indent="-1016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e6ec829d73_0_32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2" name="Google Shape;942;ge6ec829d73_0_3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/>
              <a:t>Positive correlated</a:t>
            </a:r>
            <a:endParaRPr/>
          </a:p>
          <a:p>
            <a:pPr indent="-1016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/>
          </a:p>
          <a:p>
            <a:pPr indent="-1016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/>
          </a:p>
          <a:p>
            <a:pPr indent="-1016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e8a2cf414c_0_6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e8a2cf414c_0_6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4" name="Google Shape;9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f295968c67_0_30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2" name="Google Shape;962;gf295968c67_0_30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f3232fd0d0_0_14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0" name="Google Shape;970;gf3232fd0d0_0_1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f33d32f676_0_55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8" name="Google Shape;978;gf33d32f676_0_5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e8a2cf414c_0_2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e8a2cf414c_0_2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Debateable; if something happened to moderna would this affect astrazeneca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drugs/different locations - ther’s different ways to diversify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We’ll </a:t>
            </a:r>
            <a:r>
              <a:rPr lang="en"/>
              <a:t>cover</a:t>
            </a:r>
            <a:r>
              <a:rPr lang="en"/>
              <a:t> them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e8a2cf414c_0_18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e8a2cf414c_0_18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f33d32f676_0_4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f33d32f676_0_4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8" name="Google Shape;998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Which industries would un/correlate?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Answer is below VVVVVVVVV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Examples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Correlated: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Financials/IT -&gt; a lot of bank transactions can happen with the help of technology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Consumer Staples/health -&gt; many products that are necessary pertain to health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UnCorrelated: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Real Estate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Not much relation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Energy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Financials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Again, not much relation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based the cbs article found: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factors hit by pandemic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 </a:t>
            </a:r>
            <a:r>
              <a:rPr lang="en" sz="1450">
                <a:latin typeface="Arial"/>
                <a:ea typeface="Arial"/>
                <a:cs typeface="Arial"/>
                <a:sym typeface="Arial"/>
              </a:rPr>
              <a:t>Travel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indent="-320675" lvl="0" marL="45720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latin typeface="Arial"/>
                <a:ea typeface="Arial"/>
                <a:cs typeface="Arial"/>
                <a:sym typeface="Arial"/>
              </a:rPr>
              <a:t>Lodging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indent="-320675" lvl="0" marL="45720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latin typeface="Arial"/>
                <a:ea typeface="Arial"/>
                <a:cs typeface="Arial"/>
                <a:sym typeface="Arial"/>
              </a:rPr>
              <a:t>Entertainment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indent="-320675" lvl="0" marL="45720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latin typeface="Arial"/>
                <a:ea typeface="Arial"/>
                <a:cs typeface="Arial"/>
                <a:sym typeface="Arial"/>
              </a:rPr>
              <a:t>Energy and oil and gas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indent="-320675" lvl="0" marL="45720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latin typeface="Arial"/>
                <a:ea typeface="Arial"/>
                <a:cs typeface="Arial"/>
                <a:sym typeface="Arial"/>
              </a:rPr>
              <a:t>Nonessential retail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indent="-320675" lvl="0" marL="45720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latin typeface="Arial"/>
                <a:ea typeface="Arial"/>
                <a:cs typeface="Arial"/>
                <a:sym typeface="Arial"/>
              </a:rPr>
              <a:t>Automotive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indent="0" lvl="0" marL="0" marR="1905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latin typeface="Arial"/>
                <a:ea typeface="Arial"/>
                <a:cs typeface="Arial"/>
                <a:sym typeface="Arial"/>
              </a:rPr>
              <a:t>Sectors that “fared relatively well to date” include:</a:t>
            </a:r>
            <a:endParaRPr sz="1350">
              <a:latin typeface="Arial"/>
              <a:ea typeface="Arial"/>
              <a:cs typeface="Arial"/>
              <a:sym typeface="Arial"/>
            </a:endParaRPr>
          </a:p>
          <a:p>
            <a:pPr indent="-320675" lvl="0" marL="457200" rtl="0" algn="l">
              <a:lnSpc>
                <a:spcPct val="1375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latin typeface="Arial"/>
                <a:ea typeface="Arial"/>
                <a:cs typeface="Arial"/>
                <a:sym typeface="Arial"/>
              </a:rPr>
              <a:t>Health care and pharmaceuticals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indent="-320675" lvl="0" marL="45720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latin typeface="Arial"/>
                <a:ea typeface="Arial"/>
                <a:cs typeface="Arial"/>
                <a:sym typeface="Arial"/>
              </a:rPr>
              <a:t>Technology and telecommunications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indent="-320675" lvl="0" marL="45720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latin typeface="Arial"/>
                <a:ea typeface="Arial"/>
                <a:cs typeface="Arial"/>
                <a:sym typeface="Arial"/>
              </a:rPr>
              <a:t>Financial services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indent="-320675" lvl="0" marL="45720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latin typeface="Arial"/>
                <a:ea typeface="Arial"/>
                <a:cs typeface="Arial"/>
                <a:sym typeface="Arial"/>
              </a:rPr>
              <a:t>“Consumer products”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75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 sz="1450">
                <a:latin typeface="Arial"/>
                <a:ea typeface="Arial"/>
                <a:cs typeface="Arial"/>
                <a:sym typeface="Arial"/>
              </a:rPr>
              <a:t>comm services: tv, phone</a:t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75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rgbClr val="4D515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9" name="Google Shape;999;p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5" name="Google Shape;100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Locate how correlated health care is with energy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Look up “sector correlation” -&gt; find a chart like this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2" name="Google Shape;10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By country - useful if one country is, for instance, suffering from a trade war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By number - every company has its own unique features, so having more stocks -&gt; more diversified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By assets - You can diversify by investing in different assets…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You can diversify by any means, but these are some of the more common ways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e9877537c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e9877537c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e9877537c1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e9877537c1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is more diverse interms of industry, and not so much symbol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 is moreso in quantity/symbol and somewhat diverse in industry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 is slightly diverse in symbol, not so much industry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e927a3264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e927a3264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e927a32640_0_3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4" name="Google Shape;1034;ge927a32640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*Exchange-Traded -&gt; why is it called that? Because, like any other stock, you can buy them in an stock exchange -&gt; a place where you can buy stocks.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Can also have etfs for specific industries, like healthcare; or even specific categories, like “high-dividend”-paying companies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S&amp;P -&gt;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f33d32f676_0_5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2" name="Google Shape;1042;gf33d32f676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*Exchange-Traded -&gt; why is it called that? Because, like any other stock, you can buy them in an stock exchange -&gt; a place where you can buy stocks.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Can also have etfs for specific industries, like healthcare; or even specific categories, like “high-dividend”-paying companies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S&amp;P -&gt;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e8a2cf414c_0_1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0" name="Google Shape;1050;ge8a2cf414c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Risk averse investors would buy _____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Risk loving investors would prefer ______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8" name="Google Shape;105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chemeClr val="dk2"/>
                </a:solidFill>
              </a:rPr>
              <a:t>Taken directly from investopedia:</a:t>
            </a:r>
            <a:endParaRPr sz="18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Hedge funds are private investments that are only available to accredited investors.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Hedge funds are known for using higher risk investing strategies with the goal of achieving higher returns for their investors.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e8a2cf414c_0_5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e8a2cf414c_0_5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5" name="Google Shape;106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f815e04ada_0_12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f815e04ada_0_12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gf815e04ada_0_12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f815e04ada_0_12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f815e04ada_0_12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it? - digital money unregulated by gov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 used for?</a:t>
            </a:r>
            <a:endParaRPr/>
          </a:p>
        </p:txBody>
      </p:sp>
      <p:sp>
        <p:nvSpPr>
          <p:cNvPr id="1077" name="Google Shape;1077;gf815e04ada_0_12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f815e04ada_0_12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f815e04ada_0_12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it? - digital money unregulated by gov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 used for?</a:t>
            </a:r>
            <a:endParaRPr/>
          </a:p>
        </p:txBody>
      </p:sp>
      <p:sp>
        <p:nvSpPr>
          <p:cNvPr id="1086" name="Google Shape;1086;gf815e04ada_0_12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f815e04ada_0_12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f815e04ada_0_12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gf815e04ada_0_12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f815e04ada_0_12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f815e04ada_0_12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gf815e04ada_0_12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f815e04ada_0_12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f815e04ada_0_12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was the price in 2021? in Sept?</a:t>
            </a:r>
            <a:endParaRPr/>
          </a:p>
        </p:txBody>
      </p:sp>
      <p:sp>
        <p:nvSpPr>
          <p:cNvPr id="1112" name="Google Shape;1112;gf815e04ada_0_12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f815e04ada_0_12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f815e04ada_0_12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gf815e04ada_0_12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f8fe227b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f8fe227b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f8fe227b0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Google Shape;1132;gf8fe227b0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6" name="Google Shape;8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f8fcd9c3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f8fcd9c3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f8fcd9c35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f8fcd9c35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f815e04ada_0_12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f815e04ada_0_12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gf815e04ada_0_12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e6ec829d73_0_91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7" name="Google Shape;1157;ge6ec829d73_0_9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e6ec829d73_0_92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e6ec829d73_0_92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4" name="Google Shape;1164;ge6ec829d73_0_92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e9877537c1_0_18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e9877537c1_0_18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f295968c67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f295968c67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it? - digital money unregulated by gov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 used for?</a:t>
            </a:r>
            <a:endParaRPr/>
          </a:p>
        </p:txBody>
      </p:sp>
      <p:sp>
        <p:nvSpPr>
          <p:cNvPr id="894" name="Google Shape;894;gf295968c67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2" name="Google Shape;9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more volatile - the more fluctuating the graph is.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Which is more volatile, the left or the right?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 BELOW VVVVVVVVVVVVV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Assuming the pictures are to scale, the left side is more volatile b/c its “ups” and “downs” are much larger the picture on the right part.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2" name="Google Shape;9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Inflation - ppl take their money out of the market and save it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e6ec829d73_0_1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e6ec829d73_0_1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e6ec829d73_0_2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e6ec829d73_0_2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5">
  <p:cSld name="AUTOLAYOUT_58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3341300" y="314875"/>
            <a:ext cx="5486400" cy="451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3341300" y="314875"/>
            <a:ext cx="5486400" cy="1134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8">
  <p:cSld name="AUTOLAYOUT_63"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68"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8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/>
          <p:nvPr/>
        </p:nvSpPr>
        <p:spPr>
          <a:xfrm>
            <a:off x="1967410" y="1026904"/>
            <a:ext cx="4828200" cy="2708700"/>
          </a:xfrm>
          <a:prstGeom prst="rect">
            <a:avLst/>
          </a:prstGeom>
          <a:solidFill>
            <a:srgbClr val="007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/>
          <p:nvPr/>
        </p:nvSpPr>
        <p:spPr>
          <a:xfrm>
            <a:off x="2348388" y="1407896"/>
            <a:ext cx="4828200" cy="2708700"/>
          </a:xfrm>
          <a:prstGeom prst="rect">
            <a:avLst/>
          </a:prstGeom>
          <a:solidFill>
            <a:srgbClr val="FAFF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type="ctrTitle"/>
          </p:nvPr>
        </p:nvSpPr>
        <p:spPr>
          <a:xfrm>
            <a:off x="2689350" y="1848606"/>
            <a:ext cx="4146300" cy="18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AUTOLAYOUT_69"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7"/>
          <p:cNvSpPr/>
          <p:nvPr/>
        </p:nvSpPr>
        <p:spPr>
          <a:xfrm>
            <a:off x="0" y="0"/>
            <a:ext cx="3585000" cy="51435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7"/>
          <p:cNvSpPr/>
          <p:nvPr/>
        </p:nvSpPr>
        <p:spPr>
          <a:xfrm>
            <a:off x="4108825" y="636500"/>
            <a:ext cx="1944900" cy="579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/>
          <p:nvPr/>
        </p:nvSpPr>
        <p:spPr>
          <a:xfrm>
            <a:off x="388425" y="636500"/>
            <a:ext cx="2789700" cy="5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type="title"/>
          </p:nvPr>
        </p:nvSpPr>
        <p:spPr>
          <a:xfrm>
            <a:off x="308775" y="770525"/>
            <a:ext cx="2866800" cy="3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4022850" y="770525"/>
            <a:ext cx="4919400" cy="38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1">
  <p:cSld name="AUTOLAYOUT_70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" name="Google Shape;86;p18"/>
          <p:cNvGrpSpPr/>
          <p:nvPr/>
        </p:nvGrpSpPr>
        <p:grpSpPr>
          <a:xfrm>
            <a:off x="0" y="4510813"/>
            <a:ext cx="9144000" cy="150575"/>
            <a:chOff x="0" y="3797750"/>
            <a:chExt cx="9144000" cy="150575"/>
          </a:xfrm>
        </p:grpSpPr>
        <p:cxnSp>
          <p:nvCxnSpPr>
            <p:cNvPr id="87" name="Google Shape;87;p18"/>
            <p:cNvCxnSpPr/>
            <p:nvPr/>
          </p:nvCxnSpPr>
          <p:spPr>
            <a:xfrm>
              <a:off x="0" y="3797750"/>
              <a:ext cx="9144000" cy="0"/>
            </a:xfrm>
            <a:prstGeom prst="straightConnector1">
              <a:avLst/>
            </a:prstGeom>
            <a:noFill/>
            <a:ln cap="flat" cmpd="sng" w="19050">
              <a:solidFill>
                <a:srgbClr val="90A4A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" name="Google Shape;88;p18"/>
            <p:cNvCxnSpPr/>
            <p:nvPr/>
          </p:nvCxnSpPr>
          <p:spPr>
            <a:xfrm>
              <a:off x="0" y="3948325"/>
              <a:ext cx="9144000" cy="0"/>
            </a:xfrm>
            <a:prstGeom prst="straightConnector1">
              <a:avLst/>
            </a:prstGeom>
            <a:noFill/>
            <a:ln cap="flat" cmpd="sng" w="19050">
              <a:solidFill>
                <a:srgbClr val="90A4A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" name="Google Shape;89;p18"/>
            <p:cNvCxnSpPr/>
            <p:nvPr/>
          </p:nvCxnSpPr>
          <p:spPr>
            <a:xfrm>
              <a:off x="0" y="3873038"/>
              <a:ext cx="9144000" cy="0"/>
            </a:xfrm>
            <a:prstGeom prst="straightConnector1">
              <a:avLst/>
            </a:prstGeom>
            <a:noFill/>
            <a:ln cap="flat" cmpd="sng" w="19050">
              <a:solidFill>
                <a:srgbClr val="90A4AE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4">
  <p:cSld name="AUTOLAYOUT_72"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5076825" y="1014100"/>
            <a:ext cx="3562500" cy="3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3">
  <p:cSld name="AUTOLAYOUT_84">
    <p:bg>
      <p:bgPr>
        <a:solidFill>
          <a:srgbClr val="FF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8" name="Google Shape;98;p20"/>
          <p:cNvCxnSpPr/>
          <p:nvPr/>
        </p:nvCxnSpPr>
        <p:spPr>
          <a:xfrm>
            <a:off x="858825" y="549150"/>
            <a:ext cx="7416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" name="Google Shape;99;p20"/>
          <p:cNvCxnSpPr/>
          <p:nvPr/>
        </p:nvCxnSpPr>
        <p:spPr>
          <a:xfrm>
            <a:off x="863850" y="4594350"/>
            <a:ext cx="7416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814025" y="945000"/>
            <a:ext cx="7515900" cy="32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1pPr>
            <a:lvl2pPr indent="-3556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2pPr>
            <a:lvl3pPr indent="-3556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4">
  <p:cSld name="AUTOLAYOUT_85"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1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185350" y="632025"/>
            <a:ext cx="2683200" cy="3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6">
  <p:cSld name="AUTOLAYOUT_87">
    <p:bg>
      <p:bgPr>
        <a:solidFill>
          <a:srgbClr val="FFFF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" name="Google Shape;109;p22"/>
          <p:cNvGrpSpPr/>
          <p:nvPr/>
        </p:nvGrpSpPr>
        <p:grpSpPr>
          <a:xfrm>
            <a:off x="0" y="0"/>
            <a:ext cx="9144153" cy="5143624"/>
            <a:chOff x="-77" y="25"/>
            <a:chExt cx="9144153" cy="5143624"/>
          </a:xfrm>
        </p:grpSpPr>
        <p:sp>
          <p:nvSpPr>
            <p:cNvPr id="110" name="Google Shape;110;p22"/>
            <p:cNvSpPr/>
            <p:nvPr/>
          </p:nvSpPr>
          <p:spPr>
            <a:xfrm rot="-5400000">
              <a:off x="-47653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2"/>
            <p:cNvSpPr/>
            <p:nvPr/>
          </p:nvSpPr>
          <p:spPr>
            <a:xfrm rot="-5400000">
              <a:off x="-47653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2"/>
            <p:cNvSpPr/>
            <p:nvPr/>
          </p:nvSpPr>
          <p:spPr>
            <a:xfrm rot="-5400000">
              <a:off x="-47653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2"/>
            <p:cNvSpPr/>
            <p:nvPr/>
          </p:nvSpPr>
          <p:spPr>
            <a:xfrm rot="-5400000">
              <a:off x="-47653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2"/>
            <p:cNvSpPr/>
            <p:nvPr/>
          </p:nvSpPr>
          <p:spPr>
            <a:xfrm rot="-5400000">
              <a:off x="-47653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2"/>
            <p:cNvSpPr/>
            <p:nvPr/>
          </p:nvSpPr>
          <p:spPr>
            <a:xfrm rot="5400000">
              <a:off x="714198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2"/>
            <p:cNvSpPr/>
            <p:nvPr/>
          </p:nvSpPr>
          <p:spPr>
            <a:xfrm rot="-5400000">
              <a:off x="714322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2"/>
            <p:cNvSpPr/>
            <p:nvPr/>
          </p:nvSpPr>
          <p:spPr>
            <a:xfrm rot="5400000">
              <a:off x="714198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2"/>
            <p:cNvSpPr/>
            <p:nvPr/>
          </p:nvSpPr>
          <p:spPr>
            <a:xfrm rot="-5400000">
              <a:off x="714322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2"/>
            <p:cNvSpPr/>
            <p:nvPr/>
          </p:nvSpPr>
          <p:spPr>
            <a:xfrm rot="5400000">
              <a:off x="714198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2"/>
            <p:cNvSpPr/>
            <p:nvPr/>
          </p:nvSpPr>
          <p:spPr>
            <a:xfrm rot="-5400000">
              <a:off x="714322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2"/>
            <p:cNvSpPr/>
            <p:nvPr/>
          </p:nvSpPr>
          <p:spPr>
            <a:xfrm rot="5400000">
              <a:off x="714198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2"/>
            <p:cNvSpPr/>
            <p:nvPr/>
          </p:nvSpPr>
          <p:spPr>
            <a:xfrm rot="5400000">
              <a:off x="714198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2"/>
            <p:cNvSpPr/>
            <p:nvPr/>
          </p:nvSpPr>
          <p:spPr>
            <a:xfrm rot="-5400000">
              <a:off x="714322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2"/>
            <p:cNvSpPr/>
            <p:nvPr/>
          </p:nvSpPr>
          <p:spPr>
            <a:xfrm rot="5400000">
              <a:off x="714198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2"/>
            <p:cNvSpPr/>
            <p:nvPr/>
          </p:nvSpPr>
          <p:spPr>
            <a:xfrm rot="-5400000">
              <a:off x="714322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2"/>
            <p:cNvSpPr/>
            <p:nvPr/>
          </p:nvSpPr>
          <p:spPr>
            <a:xfrm rot="5400000">
              <a:off x="147617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2"/>
            <p:cNvSpPr/>
            <p:nvPr/>
          </p:nvSpPr>
          <p:spPr>
            <a:xfrm rot="-5400000">
              <a:off x="1476296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2"/>
            <p:cNvSpPr/>
            <p:nvPr/>
          </p:nvSpPr>
          <p:spPr>
            <a:xfrm rot="5400000">
              <a:off x="147617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2"/>
            <p:cNvSpPr/>
            <p:nvPr/>
          </p:nvSpPr>
          <p:spPr>
            <a:xfrm rot="-5400000">
              <a:off x="1476296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2"/>
            <p:cNvSpPr/>
            <p:nvPr/>
          </p:nvSpPr>
          <p:spPr>
            <a:xfrm rot="5400000">
              <a:off x="147617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2"/>
            <p:cNvSpPr/>
            <p:nvPr/>
          </p:nvSpPr>
          <p:spPr>
            <a:xfrm rot="-5400000">
              <a:off x="1476296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2"/>
            <p:cNvSpPr/>
            <p:nvPr/>
          </p:nvSpPr>
          <p:spPr>
            <a:xfrm rot="5400000">
              <a:off x="147617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2"/>
            <p:cNvSpPr/>
            <p:nvPr/>
          </p:nvSpPr>
          <p:spPr>
            <a:xfrm rot="5400000">
              <a:off x="147617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2"/>
            <p:cNvSpPr/>
            <p:nvPr/>
          </p:nvSpPr>
          <p:spPr>
            <a:xfrm rot="-5400000">
              <a:off x="1476296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2"/>
            <p:cNvSpPr/>
            <p:nvPr/>
          </p:nvSpPr>
          <p:spPr>
            <a:xfrm rot="5400000">
              <a:off x="147617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2"/>
            <p:cNvSpPr/>
            <p:nvPr/>
          </p:nvSpPr>
          <p:spPr>
            <a:xfrm rot="-5400000">
              <a:off x="1476296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2"/>
            <p:cNvSpPr/>
            <p:nvPr/>
          </p:nvSpPr>
          <p:spPr>
            <a:xfrm rot="5400000">
              <a:off x="2238147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2"/>
            <p:cNvSpPr/>
            <p:nvPr/>
          </p:nvSpPr>
          <p:spPr>
            <a:xfrm rot="-5400000">
              <a:off x="2238271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2"/>
            <p:cNvSpPr/>
            <p:nvPr/>
          </p:nvSpPr>
          <p:spPr>
            <a:xfrm rot="5400000">
              <a:off x="2238147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2"/>
            <p:cNvSpPr/>
            <p:nvPr/>
          </p:nvSpPr>
          <p:spPr>
            <a:xfrm rot="-5400000">
              <a:off x="2238271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2"/>
            <p:cNvSpPr/>
            <p:nvPr/>
          </p:nvSpPr>
          <p:spPr>
            <a:xfrm rot="5400000">
              <a:off x="2238147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2"/>
            <p:cNvSpPr/>
            <p:nvPr/>
          </p:nvSpPr>
          <p:spPr>
            <a:xfrm rot="-5400000">
              <a:off x="2238271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2"/>
            <p:cNvSpPr/>
            <p:nvPr/>
          </p:nvSpPr>
          <p:spPr>
            <a:xfrm rot="5400000">
              <a:off x="2238147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2"/>
            <p:cNvSpPr/>
            <p:nvPr/>
          </p:nvSpPr>
          <p:spPr>
            <a:xfrm rot="5400000">
              <a:off x="2238147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2"/>
            <p:cNvSpPr/>
            <p:nvPr/>
          </p:nvSpPr>
          <p:spPr>
            <a:xfrm rot="-5400000">
              <a:off x="2238271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2"/>
            <p:cNvSpPr/>
            <p:nvPr/>
          </p:nvSpPr>
          <p:spPr>
            <a:xfrm rot="5400000">
              <a:off x="2238147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2"/>
            <p:cNvSpPr/>
            <p:nvPr/>
          </p:nvSpPr>
          <p:spPr>
            <a:xfrm rot="-5400000">
              <a:off x="2238271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2"/>
            <p:cNvSpPr/>
            <p:nvPr/>
          </p:nvSpPr>
          <p:spPr>
            <a:xfrm rot="5400000">
              <a:off x="300017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2"/>
            <p:cNvSpPr/>
            <p:nvPr/>
          </p:nvSpPr>
          <p:spPr>
            <a:xfrm rot="-5400000">
              <a:off x="3000297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2"/>
            <p:cNvSpPr/>
            <p:nvPr/>
          </p:nvSpPr>
          <p:spPr>
            <a:xfrm rot="5400000">
              <a:off x="300017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2"/>
            <p:cNvSpPr/>
            <p:nvPr/>
          </p:nvSpPr>
          <p:spPr>
            <a:xfrm rot="-5400000">
              <a:off x="3000297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2"/>
            <p:cNvSpPr/>
            <p:nvPr/>
          </p:nvSpPr>
          <p:spPr>
            <a:xfrm rot="5400000">
              <a:off x="300017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2"/>
            <p:cNvSpPr/>
            <p:nvPr/>
          </p:nvSpPr>
          <p:spPr>
            <a:xfrm rot="-5400000">
              <a:off x="3000297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2"/>
            <p:cNvSpPr/>
            <p:nvPr/>
          </p:nvSpPr>
          <p:spPr>
            <a:xfrm rot="5400000">
              <a:off x="300017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2"/>
            <p:cNvSpPr/>
            <p:nvPr/>
          </p:nvSpPr>
          <p:spPr>
            <a:xfrm rot="5400000">
              <a:off x="300017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2"/>
            <p:cNvSpPr/>
            <p:nvPr/>
          </p:nvSpPr>
          <p:spPr>
            <a:xfrm rot="-5400000">
              <a:off x="3000297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2"/>
            <p:cNvSpPr/>
            <p:nvPr/>
          </p:nvSpPr>
          <p:spPr>
            <a:xfrm rot="5400000">
              <a:off x="300017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2"/>
            <p:cNvSpPr/>
            <p:nvPr/>
          </p:nvSpPr>
          <p:spPr>
            <a:xfrm rot="-5400000">
              <a:off x="3000297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2"/>
            <p:cNvSpPr/>
            <p:nvPr/>
          </p:nvSpPr>
          <p:spPr>
            <a:xfrm rot="5400000">
              <a:off x="3762251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2"/>
            <p:cNvSpPr/>
            <p:nvPr/>
          </p:nvSpPr>
          <p:spPr>
            <a:xfrm rot="-5400000">
              <a:off x="3762374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2"/>
            <p:cNvSpPr/>
            <p:nvPr/>
          </p:nvSpPr>
          <p:spPr>
            <a:xfrm rot="5400000">
              <a:off x="3762251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2"/>
            <p:cNvSpPr/>
            <p:nvPr/>
          </p:nvSpPr>
          <p:spPr>
            <a:xfrm rot="-5400000">
              <a:off x="3762374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2"/>
            <p:cNvSpPr/>
            <p:nvPr/>
          </p:nvSpPr>
          <p:spPr>
            <a:xfrm rot="5400000">
              <a:off x="3762251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2"/>
            <p:cNvSpPr/>
            <p:nvPr/>
          </p:nvSpPr>
          <p:spPr>
            <a:xfrm rot="-5400000">
              <a:off x="3762374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2"/>
            <p:cNvSpPr/>
            <p:nvPr/>
          </p:nvSpPr>
          <p:spPr>
            <a:xfrm rot="5400000">
              <a:off x="3762251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2"/>
            <p:cNvSpPr/>
            <p:nvPr/>
          </p:nvSpPr>
          <p:spPr>
            <a:xfrm rot="5400000">
              <a:off x="3762251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2"/>
            <p:cNvSpPr/>
            <p:nvPr/>
          </p:nvSpPr>
          <p:spPr>
            <a:xfrm rot="-5400000">
              <a:off x="3762374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2"/>
            <p:cNvSpPr/>
            <p:nvPr/>
          </p:nvSpPr>
          <p:spPr>
            <a:xfrm rot="5400000">
              <a:off x="3762251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2"/>
            <p:cNvSpPr/>
            <p:nvPr/>
          </p:nvSpPr>
          <p:spPr>
            <a:xfrm rot="-5400000">
              <a:off x="3762374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2"/>
            <p:cNvSpPr/>
            <p:nvPr/>
          </p:nvSpPr>
          <p:spPr>
            <a:xfrm rot="5400000">
              <a:off x="-47777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2"/>
            <p:cNvSpPr/>
            <p:nvPr/>
          </p:nvSpPr>
          <p:spPr>
            <a:xfrm rot="5400000">
              <a:off x="-47777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2"/>
            <p:cNvSpPr/>
            <p:nvPr/>
          </p:nvSpPr>
          <p:spPr>
            <a:xfrm rot="5400000">
              <a:off x="-47777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2"/>
            <p:cNvSpPr/>
            <p:nvPr/>
          </p:nvSpPr>
          <p:spPr>
            <a:xfrm rot="5400000">
              <a:off x="-47777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2"/>
            <p:cNvSpPr/>
            <p:nvPr/>
          </p:nvSpPr>
          <p:spPr>
            <a:xfrm rot="-5400000">
              <a:off x="166697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2"/>
            <p:cNvSpPr/>
            <p:nvPr/>
          </p:nvSpPr>
          <p:spPr>
            <a:xfrm rot="5400000">
              <a:off x="-47777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2"/>
            <p:cNvSpPr/>
            <p:nvPr/>
          </p:nvSpPr>
          <p:spPr>
            <a:xfrm rot="5400000">
              <a:off x="-47777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2"/>
            <p:cNvSpPr/>
            <p:nvPr/>
          </p:nvSpPr>
          <p:spPr>
            <a:xfrm flipH="1" rot="-5400000">
              <a:off x="166697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2"/>
            <p:cNvSpPr/>
            <p:nvPr/>
          </p:nvSpPr>
          <p:spPr>
            <a:xfrm rot="-5400000">
              <a:off x="928672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2"/>
            <p:cNvSpPr/>
            <p:nvPr/>
          </p:nvSpPr>
          <p:spPr>
            <a:xfrm flipH="1" rot="-5400000">
              <a:off x="928672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2"/>
            <p:cNvSpPr/>
            <p:nvPr/>
          </p:nvSpPr>
          <p:spPr>
            <a:xfrm rot="-5400000">
              <a:off x="1690646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2"/>
            <p:cNvSpPr/>
            <p:nvPr/>
          </p:nvSpPr>
          <p:spPr>
            <a:xfrm flipH="1" rot="-5400000">
              <a:off x="1690646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2"/>
            <p:cNvSpPr/>
            <p:nvPr/>
          </p:nvSpPr>
          <p:spPr>
            <a:xfrm rot="-5400000">
              <a:off x="2452621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2"/>
            <p:cNvSpPr/>
            <p:nvPr/>
          </p:nvSpPr>
          <p:spPr>
            <a:xfrm flipH="1" rot="-5400000">
              <a:off x="2452621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2"/>
            <p:cNvSpPr/>
            <p:nvPr/>
          </p:nvSpPr>
          <p:spPr>
            <a:xfrm rot="-5400000">
              <a:off x="3214647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2"/>
            <p:cNvSpPr/>
            <p:nvPr/>
          </p:nvSpPr>
          <p:spPr>
            <a:xfrm flipH="1" rot="-5400000">
              <a:off x="3214647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2"/>
            <p:cNvSpPr/>
            <p:nvPr/>
          </p:nvSpPr>
          <p:spPr>
            <a:xfrm rot="-5400000">
              <a:off x="3976724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2"/>
            <p:cNvSpPr/>
            <p:nvPr/>
          </p:nvSpPr>
          <p:spPr>
            <a:xfrm flipH="1" rot="-5400000">
              <a:off x="3976724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2"/>
            <p:cNvSpPr/>
            <p:nvPr/>
          </p:nvSpPr>
          <p:spPr>
            <a:xfrm rot="-5400000">
              <a:off x="4524349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2"/>
            <p:cNvSpPr/>
            <p:nvPr/>
          </p:nvSpPr>
          <p:spPr>
            <a:xfrm rot="-5400000">
              <a:off x="4524349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2"/>
            <p:cNvSpPr/>
            <p:nvPr/>
          </p:nvSpPr>
          <p:spPr>
            <a:xfrm rot="-5400000">
              <a:off x="4524349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2"/>
            <p:cNvSpPr/>
            <p:nvPr/>
          </p:nvSpPr>
          <p:spPr>
            <a:xfrm rot="-5400000">
              <a:off x="4524349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2"/>
            <p:cNvSpPr/>
            <p:nvPr/>
          </p:nvSpPr>
          <p:spPr>
            <a:xfrm rot="-5400000">
              <a:off x="4524349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2"/>
            <p:cNvSpPr/>
            <p:nvPr/>
          </p:nvSpPr>
          <p:spPr>
            <a:xfrm rot="5400000">
              <a:off x="5286200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2"/>
            <p:cNvSpPr/>
            <p:nvPr/>
          </p:nvSpPr>
          <p:spPr>
            <a:xfrm rot="-5400000">
              <a:off x="5286324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2"/>
            <p:cNvSpPr/>
            <p:nvPr/>
          </p:nvSpPr>
          <p:spPr>
            <a:xfrm rot="5400000">
              <a:off x="5286200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2"/>
            <p:cNvSpPr/>
            <p:nvPr/>
          </p:nvSpPr>
          <p:spPr>
            <a:xfrm rot="-5400000">
              <a:off x="5286324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2"/>
            <p:cNvSpPr/>
            <p:nvPr/>
          </p:nvSpPr>
          <p:spPr>
            <a:xfrm rot="5400000">
              <a:off x="5286200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2"/>
            <p:cNvSpPr/>
            <p:nvPr/>
          </p:nvSpPr>
          <p:spPr>
            <a:xfrm rot="-5400000">
              <a:off x="5286324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2"/>
            <p:cNvSpPr/>
            <p:nvPr/>
          </p:nvSpPr>
          <p:spPr>
            <a:xfrm rot="5400000">
              <a:off x="5286200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2"/>
            <p:cNvSpPr/>
            <p:nvPr/>
          </p:nvSpPr>
          <p:spPr>
            <a:xfrm rot="5400000">
              <a:off x="5286200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2"/>
            <p:cNvSpPr/>
            <p:nvPr/>
          </p:nvSpPr>
          <p:spPr>
            <a:xfrm rot="-5400000">
              <a:off x="5286324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2"/>
            <p:cNvSpPr/>
            <p:nvPr/>
          </p:nvSpPr>
          <p:spPr>
            <a:xfrm rot="5400000">
              <a:off x="5286200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2"/>
            <p:cNvSpPr/>
            <p:nvPr/>
          </p:nvSpPr>
          <p:spPr>
            <a:xfrm rot="-5400000">
              <a:off x="5286324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2"/>
            <p:cNvSpPr/>
            <p:nvPr/>
          </p:nvSpPr>
          <p:spPr>
            <a:xfrm rot="5400000">
              <a:off x="604817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2"/>
            <p:cNvSpPr/>
            <p:nvPr/>
          </p:nvSpPr>
          <p:spPr>
            <a:xfrm rot="-5400000">
              <a:off x="6048298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2"/>
            <p:cNvSpPr/>
            <p:nvPr/>
          </p:nvSpPr>
          <p:spPr>
            <a:xfrm rot="5400000">
              <a:off x="604817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2"/>
            <p:cNvSpPr/>
            <p:nvPr/>
          </p:nvSpPr>
          <p:spPr>
            <a:xfrm rot="-5400000">
              <a:off x="6048298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2"/>
            <p:cNvSpPr/>
            <p:nvPr/>
          </p:nvSpPr>
          <p:spPr>
            <a:xfrm rot="5400000">
              <a:off x="604817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2"/>
            <p:cNvSpPr/>
            <p:nvPr/>
          </p:nvSpPr>
          <p:spPr>
            <a:xfrm rot="-5400000">
              <a:off x="6048298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2"/>
            <p:cNvSpPr/>
            <p:nvPr/>
          </p:nvSpPr>
          <p:spPr>
            <a:xfrm rot="5400000">
              <a:off x="604817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2"/>
            <p:cNvSpPr/>
            <p:nvPr/>
          </p:nvSpPr>
          <p:spPr>
            <a:xfrm rot="5400000">
              <a:off x="604817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2"/>
            <p:cNvSpPr/>
            <p:nvPr/>
          </p:nvSpPr>
          <p:spPr>
            <a:xfrm rot="-5400000">
              <a:off x="6048298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2"/>
            <p:cNvSpPr/>
            <p:nvPr/>
          </p:nvSpPr>
          <p:spPr>
            <a:xfrm rot="5400000">
              <a:off x="604817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2"/>
            <p:cNvSpPr/>
            <p:nvPr/>
          </p:nvSpPr>
          <p:spPr>
            <a:xfrm rot="-5400000">
              <a:off x="6048298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2"/>
            <p:cNvSpPr/>
            <p:nvPr/>
          </p:nvSpPr>
          <p:spPr>
            <a:xfrm rot="5400000">
              <a:off x="6810149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2"/>
            <p:cNvSpPr/>
            <p:nvPr/>
          </p:nvSpPr>
          <p:spPr>
            <a:xfrm rot="-5400000">
              <a:off x="6810273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2"/>
            <p:cNvSpPr/>
            <p:nvPr/>
          </p:nvSpPr>
          <p:spPr>
            <a:xfrm rot="5400000">
              <a:off x="6810149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2"/>
            <p:cNvSpPr/>
            <p:nvPr/>
          </p:nvSpPr>
          <p:spPr>
            <a:xfrm rot="-5400000">
              <a:off x="6810273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 rot="5400000">
              <a:off x="6810149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2"/>
            <p:cNvSpPr/>
            <p:nvPr/>
          </p:nvSpPr>
          <p:spPr>
            <a:xfrm rot="-5400000">
              <a:off x="6810273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2"/>
            <p:cNvSpPr/>
            <p:nvPr/>
          </p:nvSpPr>
          <p:spPr>
            <a:xfrm rot="5400000">
              <a:off x="6810149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2"/>
            <p:cNvSpPr/>
            <p:nvPr/>
          </p:nvSpPr>
          <p:spPr>
            <a:xfrm rot="5400000">
              <a:off x="6810149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 rot="-5400000">
              <a:off x="6810273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 rot="5400000">
              <a:off x="6810149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 rot="-5400000">
              <a:off x="6810273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 rot="5400000">
              <a:off x="757217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 rot="-5400000">
              <a:off x="7572299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2"/>
            <p:cNvSpPr/>
            <p:nvPr/>
          </p:nvSpPr>
          <p:spPr>
            <a:xfrm rot="5400000">
              <a:off x="757217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2"/>
            <p:cNvSpPr/>
            <p:nvPr/>
          </p:nvSpPr>
          <p:spPr>
            <a:xfrm rot="-5400000">
              <a:off x="7572299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2"/>
            <p:cNvSpPr/>
            <p:nvPr/>
          </p:nvSpPr>
          <p:spPr>
            <a:xfrm rot="5400000">
              <a:off x="757217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2"/>
            <p:cNvSpPr/>
            <p:nvPr/>
          </p:nvSpPr>
          <p:spPr>
            <a:xfrm rot="-5400000">
              <a:off x="7572299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2"/>
            <p:cNvSpPr/>
            <p:nvPr/>
          </p:nvSpPr>
          <p:spPr>
            <a:xfrm rot="5400000">
              <a:off x="757217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2"/>
            <p:cNvSpPr/>
            <p:nvPr/>
          </p:nvSpPr>
          <p:spPr>
            <a:xfrm rot="5400000">
              <a:off x="757217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2"/>
            <p:cNvSpPr/>
            <p:nvPr/>
          </p:nvSpPr>
          <p:spPr>
            <a:xfrm rot="-5400000">
              <a:off x="7572299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2"/>
            <p:cNvSpPr/>
            <p:nvPr/>
          </p:nvSpPr>
          <p:spPr>
            <a:xfrm rot="5400000">
              <a:off x="757217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2"/>
            <p:cNvSpPr/>
            <p:nvPr/>
          </p:nvSpPr>
          <p:spPr>
            <a:xfrm rot="-5400000">
              <a:off x="7572299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2"/>
            <p:cNvSpPr/>
            <p:nvPr/>
          </p:nvSpPr>
          <p:spPr>
            <a:xfrm rot="5400000">
              <a:off x="833425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2"/>
            <p:cNvSpPr/>
            <p:nvPr/>
          </p:nvSpPr>
          <p:spPr>
            <a:xfrm rot="-5400000">
              <a:off x="8334377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2"/>
            <p:cNvSpPr/>
            <p:nvPr/>
          </p:nvSpPr>
          <p:spPr>
            <a:xfrm rot="5400000">
              <a:off x="833425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2"/>
            <p:cNvSpPr/>
            <p:nvPr/>
          </p:nvSpPr>
          <p:spPr>
            <a:xfrm rot="-5400000">
              <a:off x="8334377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2"/>
            <p:cNvSpPr/>
            <p:nvPr/>
          </p:nvSpPr>
          <p:spPr>
            <a:xfrm rot="5400000">
              <a:off x="833425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2"/>
            <p:cNvSpPr/>
            <p:nvPr/>
          </p:nvSpPr>
          <p:spPr>
            <a:xfrm rot="-5400000">
              <a:off x="8334377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2"/>
            <p:cNvSpPr/>
            <p:nvPr/>
          </p:nvSpPr>
          <p:spPr>
            <a:xfrm rot="5400000">
              <a:off x="833425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2"/>
            <p:cNvSpPr/>
            <p:nvPr/>
          </p:nvSpPr>
          <p:spPr>
            <a:xfrm rot="5400000">
              <a:off x="833425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2"/>
            <p:cNvSpPr/>
            <p:nvPr/>
          </p:nvSpPr>
          <p:spPr>
            <a:xfrm rot="-5400000">
              <a:off x="8334377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2"/>
            <p:cNvSpPr/>
            <p:nvPr/>
          </p:nvSpPr>
          <p:spPr>
            <a:xfrm rot="5400000">
              <a:off x="833425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2"/>
            <p:cNvSpPr/>
            <p:nvPr/>
          </p:nvSpPr>
          <p:spPr>
            <a:xfrm rot="-5400000">
              <a:off x="8334377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2"/>
            <p:cNvSpPr/>
            <p:nvPr/>
          </p:nvSpPr>
          <p:spPr>
            <a:xfrm rot="5400000">
              <a:off x="452422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2"/>
            <p:cNvSpPr/>
            <p:nvPr/>
          </p:nvSpPr>
          <p:spPr>
            <a:xfrm rot="5400000">
              <a:off x="452422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2"/>
            <p:cNvSpPr/>
            <p:nvPr/>
          </p:nvSpPr>
          <p:spPr>
            <a:xfrm rot="5400000">
              <a:off x="452422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2"/>
            <p:cNvSpPr/>
            <p:nvPr/>
          </p:nvSpPr>
          <p:spPr>
            <a:xfrm rot="5400000">
              <a:off x="452422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2"/>
            <p:cNvSpPr/>
            <p:nvPr/>
          </p:nvSpPr>
          <p:spPr>
            <a:xfrm rot="-5400000">
              <a:off x="4738699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2"/>
            <p:cNvSpPr/>
            <p:nvPr/>
          </p:nvSpPr>
          <p:spPr>
            <a:xfrm rot="5400000">
              <a:off x="452422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2"/>
            <p:cNvSpPr/>
            <p:nvPr/>
          </p:nvSpPr>
          <p:spPr>
            <a:xfrm rot="5400000">
              <a:off x="452422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2"/>
            <p:cNvSpPr/>
            <p:nvPr/>
          </p:nvSpPr>
          <p:spPr>
            <a:xfrm flipH="1" rot="-5400000">
              <a:off x="4738699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2"/>
            <p:cNvSpPr/>
            <p:nvPr/>
          </p:nvSpPr>
          <p:spPr>
            <a:xfrm rot="-5400000">
              <a:off x="5500674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2"/>
            <p:cNvSpPr/>
            <p:nvPr/>
          </p:nvSpPr>
          <p:spPr>
            <a:xfrm flipH="1" rot="-5400000">
              <a:off x="5500674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2"/>
            <p:cNvSpPr/>
            <p:nvPr/>
          </p:nvSpPr>
          <p:spPr>
            <a:xfrm rot="-5400000">
              <a:off x="6262648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2"/>
            <p:cNvSpPr/>
            <p:nvPr/>
          </p:nvSpPr>
          <p:spPr>
            <a:xfrm flipH="1" rot="-5400000">
              <a:off x="6262648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2"/>
            <p:cNvSpPr/>
            <p:nvPr/>
          </p:nvSpPr>
          <p:spPr>
            <a:xfrm rot="-5400000">
              <a:off x="7024623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2"/>
            <p:cNvSpPr/>
            <p:nvPr/>
          </p:nvSpPr>
          <p:spPr>
            <a:xfrm flipH="1" rot="-5400000">
              <a:off x="7024623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2"/>
            <p:cNvSpPr/>
            <p:nvPr/>
          </p:nvSpPr>
          <p:spPr>
            <a:xfrm rot="-5400000">
              <a:off x="7786649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2"/>
            <p:cNvSpPr/>
            <p:nvPr/>
          </p:nvSpPr>
          <p:spPr>
            <a:xfrm flipH="1" rot="-5400000">
              <a:off x="7786649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2"/>
            <p:cNvSpPr/>
            <p:nvPr/>
          </p:nvSpPr>
          <p:spPr>
            <a:xfrm rot="-5400000">
              <a:off x="8548727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2"/>
            <p:cNvSpPr/>
            <p:nvPr/>
          </p:nvSpPr>
          <p:spPr>
            <a:xfrm flipH="1" rot="-5400000">
              <a:off x="8548727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6" name="Google Shape;266;p22"/>
          <p:cNvSpPr/>
          <p:nvPr/>
        </p:nvSpPr>
        <p:spPr>
          <a:xfrm>
            <a:off x="1527325" y="1290025"/>
            <a:ext cx="6089400" cy="256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2"/>
          <p:cNvSpPr txBox="1"/>
          <p:nvPr>
            <p:ph type="title"/>
          </p:nvPr>
        </p:nvSpPr>
        <p:spPr>
          <a:xfrm>
            <a:off x="1885350" y="1897113"/>
            <a:ext cx="5373300" cy="13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268" name="Google Shape;26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7">
  <p:cSld name="AUTOLAYOUT_88">
    <p:bg>
      <p:bgPr>
        <a:solidFill>
          <a:srgbClr val="FFFFFF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1" name="Google Shape;271;p23"/>
          <p:cNvGrpSpPr/>
          <p:nvPr/>
        </p:nvGrpSpPr>
        <p:grpSpPr>
          <a:xfrm>
            <a:off x="0" y="0"/>
            <a:ext cx="9144153" cy="5143624"/>
            <a:chOff x="-77" y="25"/>
            <a:chExt cx="9144153" cy="5143624"/>
          </a:xfrm>
        </p:grpSpPr>
        <p:sp>
          <p:nvSpPr>
            <p:cNvPr id="272" name="Google Shape;272;p23"/>
            <p:cNvSpPr/>
            <p:nvPr/>
          </p:nvSpPr>
          <p:spPr>
            <a:xfrm rot="-5400000">
              <a:off x="-47653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 rot="-5400000">
              <a:off x="-47653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 rot="-5400000">
              <a:off x="-47653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 rot="-5400000">
              <a:off x="-47653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3"/>
            <p:cNvSpPr/>
            <p:nvPr/>
          </p:nvSpPr>
          <p:spPr>
            <a:xfrm rot="-5400000">
              <a:off x="-47653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 rot="5400000">
              <a:off x="714198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3"/>
            <p:cNvSpPr/>
            <p:nvPr/>
          </p:nvSpPr>
          <p:spPr>
            <a:xfrm rot="-5400000">
              <a:off x="714322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3"/>
            <p:cNvSpPr/>
            <p:nvPr/>
          </p:nvSpPr>
          <p:spPr>
            <a:xfrm rot="5400000">
              <a:off x="714198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 rot="-5400000">
              <a:off x="714322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 rot="5400000">
              <a:off x="714198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3"/>
            <p:cNvSpPr/>
            <p:nvPr/>
          </p:nvSpPr>
          <p:spPr>
            <a:xfrm rot="-5400000">
              <a:off x="714322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3"/>
            <p:cNvSpPr/>
            <p:nvPr/>
          </p:nvSpPr>
          <p:spPr>
            <a:xfrm rot="5400000">
              <a:off x="714198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 rot="5400000">
              <a:off x="714198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 rot="-5400000">
              <a:off x="714322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3"/>
            <p:cNvSpPr/>
            <p:nvPr/>
          </p:nvSpPr>
          <p:spPr>
            <a:xfrm rot="5400000">
              <a:off x="714198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3"/>
            <p:cNvSpPr/>
            <p:nvPr/>
          </p:nvSpPr>
          <p:spPr>
            <a:xfrm rot="-5400000">
              <a:off x="714322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 rot="5400000">
              <a:off x="147617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3"/>
            <p:cNvSpPr/>
            <p:nvPr/>
          </p:nvSpPr>
          <p:spPr>
            <a:xfrm rot="-5400000">
              <a:off x="1476296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3"/>
            <p:cNvSpPr/>
            <p:nvPr/>
          </p:nvSpPr>
          <p:spPr>
            <a:xfrm rot="5400000">
              <a:off x="147617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3"/>
            <p:cNvSpPr/>
            <p:nvPr/>
          </p:nvSpPr>
          <p:spPr>
            <a:xfrm rot="-5400000">
              <a:off x="1476296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3"/>
            <p:cNvSpPr/>
            <p:nvPr/>
          </p:nvSpPr>
          <p:spPr>
            <a:xfrm rot="5400000">
              <a:off x="147617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3"/>
            <p:cNvSpPr/>
            <p:nvPr/>
          </p:nvSpPr>
          <p:spPr>
            <a:xfrm rot="-5400000">
              <a:off x="1476296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3"/>
            <p:cNvSpPr/>
            <p:nvPr/>
          </p:nvSpPr>
          <p:spPr>
            <a:xfrm rot="5400000">
              <a:off x="147617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3"/>
            <p:cNvSpPr/>
            <p:nvPr/>
          </p:nvSpPr>
          <p:spPr>
            <a:xfrm rot="5400000">
              <a:off x="147617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3"/>
            <p:cNvSpPr/>
            <p:nvPr/>
          </p:nvSpPr>
          <p:spPr>
            <a:xfrm rot="-5400000">
              <a:off x="1476296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 rot="5400000">
              <a:off x="147617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 rot="-5400000">
              <a:off x="1476296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 rot="5400000">
              <a:off x="2238147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 rot="-5400000">
              <a:off x="2238271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 rot="5400000">
              <a:off x="2238147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 rot="-5400000">
              <a:off x="2238271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 rot="5400000">
              <a:off x="2238147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 rot="-5400000">
              <a:off x="2238271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3"/>
            <p:cNvSpPr/>
            <p:nvPr/>
          </p:nvSpPr>
          <p:spPr>
            <a:xfrm rot="5400000">
              <a:off x="2238147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3"/>
            <p:cNvSpPr/>
            <p:nvPr/>
          </p:nvSpPr>
          <p:spPr>
            <a:xfrm rot="5400000">
              <a:off x="2238147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 rot="-5400000">
              <a:off x="2238271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 rot="5400000">
              <a:off x="2238147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 rot="-5400000">
              <a:off x="2238271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 rot="5400000">
              <a:off x="300017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 rot="-5400000">
              <a:off x="3000297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 rot="5400000">
              <a:off x="300017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 rot="-5400000">
              <a:off x="3000297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 rot="5400000">
              <a:off x="300017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 rot="-5400000">
              <a:off x="3000297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 rot="5400000">
              <a:off x="300017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 rot="5400000">
              <a:off x="300017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 rot="-5400000">
              <a:off x="3000297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 rot="5400000">
              <a:off x="300017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3"/>
            <p:cNvSpPr/>
            <p:nvPr/>
          </p:nvSpPr>
          <p:spPr>
            <a:xfrm rot="-5400000">
              <a:off x="3000297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3"/>
            <p:cNvSpPr/>
            <p:nvPr/>
          </p:nvSpPr>
          <p:spPr>
            <a:xfrm rot="5400000">
              <a:off x="3762251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3"/>
            <p:cNvSpPr/>
            <p:nvPr/>
          </p:nvSpPr>
          <p:spPr>
            <a:xfrm rot="-5400000">
              <a:off x="3762374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3"/>
            <p:cNvSpPr/>
            <p:nvPr/>
          </p:nvSpPr>
          <p:spPr>
            <a:xfrm rot="5400000">
              <a:off x="3762251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3"/>
            <p:cNvSpPr/>
            <p:nvPr/>
          </p:nvSpPr>
          <p:spPr>
            <a:xfrm rot="-5400000">
              <a:off x="3762374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3"/>
            <p:cNvSpPr/>
            <p:nvPr/>
          </p:nvSpPr>
          <p:spPr>
            <a:xfrm rot="5400000">
              <a:off x="3762251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3"/>
            <p:cNvSpPr/>
            <p:nvPr/>
          </p:nvSpPr>
          <p:spPr>
            <a:xfrm rot="-5400000">
              <a:off x="3762374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3"/>
            <p:cNvSpPr/>
            <p:nvPr/>
          </p:nvSpPr>
          <p:spPr>
            <a:xfrm rot="5400000">
              <a:off x="3762251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 rot="5400000">
              <a:off x="3762251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3"/>
            <p:cNvSpPr/>
            <p:nvPr/>
          </p:nvSpPr>
          <p:spPr>
            <a:xfrm rot="-5400000">
              <a:off x="3762374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 rot="5400000">
              <a:off x="3762251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3"/>
            <p:cNvSpPr/>
            <p:nvPr/>
          </p:nvSpPr>
          <p:spPr>
            <a:xfrm rot="-5400000">
              <a:off x="3762374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 rot="5400000">
              <a:off x="-47777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3"/>
            <p:cNvSpPr/>
            <p:nvPr/>
          </p:nvSpPr>
          <p:spPr>
            <a:xfrm rot="5400000">
              <a:off x="-47777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3"/>
            <p:cNvSpPr/>
            <p:nvPr/>
          </p:nvSpPr>
          <p:spPr>
            <a:xfrm rot="5400000">
              <a:off x="-47777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 rot="5400000">
              <a:off x="-47777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3"/>
            <p:cNvSpPr/>
            <p:nvPr/>
          </p:nvSpPr>
          <p:spPr>
            <a:xfrm rot="-5400000">
              <a:off x="166697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3"/>
            <p:cNvSpPr/>
            <p:nvPr/>
          </p:nvSpPr>
          <p:spPr>
            <a:xfrm rot="5400000">
              <a:off x="-47777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 rot="5400000">
              <a:off x="-47777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 flipH="1" rot="-5400000">
              <a:off x="166697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 rot="-5400000">
              <a:off x="928672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3"/>
            <p:cNvSpPr/>
            <p:nvPr/>
          </p:nvSpPr>
          <p:spPr>
            <a:xfrm flipH="1" rot="-5400000">
              <a:off x="928672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3"/>
            <p:cNvSpPr/>
            <p:nvPr/>
          </p:nvSpPr>
          <p:spPr>
            <a:xfrm rot="-5400000">
              <a:off x="1690646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 flipH="1" rot="-5400000">
              <a:off x="1690646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 rot="-5400000">
              <a:off x="2452621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 flipH="1" rot="-5400000">
              <a:off x="2452621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 rot="-5400000">
              <a:off x="3214647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 flipH="1" rot="-5400000">
              <a:off x="3214647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 rot="-5400000">
              <a:off x="3976724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 flipH="1" rot="-5400000">
              <a:off x="3976724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 rot="-5400000">
              <a:off x="4524349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 rot="-5400000">
              <a:off x="4524349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 rot="-5400000">
              <a:off x="4524349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 rot="-5400000">
              <a:off x="4524349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 rot="-5400000">
              <a:off x="4524349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 rot="5400000">
              <a:off x="5286200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3"/>
            <p:cNvSpPr/>
            <p:nvPr/>
          </p:nvSpPr>
          <p:spPr>
            <a:xfrm rot="-5400000">
              <a:off x="5286324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3"/>
            <p:cNvSpPr/>
            <p:nvPr/>
          </p:nvSpPr>
          <p:spPr>
            <a:xfrm rot="5400000">
              <a:off x="5286200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 rot="-5400000">
              <a:off x="5286324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 rot="5400000">
              <a:off x="5286200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3"/>
            <p:cNvSpPr/>
            <p:nvPr/>
          </p:nvSpPr>
          <p:spPr>
            <a:xfrm rot="-5400000">
              <a:off x="5286324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 rot="5400000">
              <a:off x="5286200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 rot="5400000">
              <a:off x="5286200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 rot="-5400000">
              <a:off x="5286324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 rot="5400000">
              <a:off x="5286200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 rot="-5400000">
              <a:off x="5286324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 rot="5400000">
              <a:off x="604817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 rot="-5400000">
              <a:off x="6048298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 rot="5400000">
              <a:off x="604817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 rot="-5400000">
              <a:off x="6048298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 rot="5400000">
              <a:off x="604817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 rot="-5400000">
              <a:off x="6048298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 rot="5400000">
              <a:off x="604817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 rot="5400000">
              <a:off x="604817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 rot="-5400000">
              <a:off x="6048298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3"/>
            <p:cNvSpPr/>
            <p:nvPr/>
          </p:nvSpPr>
          <p:spPr>
            <a:xfrm rot="5400000">
              <a:off x="604817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3"/>
            <p:cNvSpPr/>
            <p:nvPr/>
          </p:nvSpPr>
          <p:spPr>
            <a:xfrm rot="-5400000">
              <a:off x="6048298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 rot="5400000">
              <a:off x="6810149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 rot="-5400000">
              <a:off x="6810273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 rot="5400000">
              <a:off x="6810149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 rot="-5400000">
              <a:off x="6810273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 rot="5400000">
              <a:off x="6810149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 rot="-5400000">
              <a:off x="6810273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 rot="5400000">
              <a:off x="6810149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 rot="5400000">
              <a:off x="6810149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 rot="-5400000">
              <a:off x="6810273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 rot="5400000">
              <a:off x="6810149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 rot="-5400000">
              <a:off x="6810273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 rot="5400000">
              <a:off x="757217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 rot="-5400000">
              <a:off x="7572299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 rot="5400000">
              <a:off x="757217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3"/>
            <p:cNvSpPr/>
            <p:nvPr/>
          </p:nvSpPr>
          <p:spPr>
            <a:xfrm rot="-5400000">
              <a:off x="7572299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3"/>
            <p:cNvSpPr/>
            <p:nvPr/>
          </p:nvSpPr>
          <p:spPr>
            <a:xfrm rot="5400000">
              <a:off x="757217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 rot="-5400000">
              <a:off x="7572299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 rot="5400000">
              <a:off x="757217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 rot="5400000">
              <a:off x="757217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3"/>
            <p:cNvSpPr/>
            <p:nvPr/>
          </p:nvSpPr>
          <p:spPr>
            <a:xfrm rot="-5400000">
              <a:off x="7572299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3"/>
            <p:cNvSpPr/>
            <p:nvPr/>
          </p:nvSpPr>
          <p:spPr>
            <a:xfrm rot="5400000">
              <a:off x="757217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 rot="-5400000">
              <a:off x="7572299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 rot="5400000">
              <a:off x="833425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 rot="-5400000">
              <a:off x="8334377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 rot="5400000">
              <a:off x="833425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 rot="-5400000">
              <a:off x="8334377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 rot="5400000">
              <a:off x="833425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3"/>
            <p:cNvSpPr/>
            <p:nvPr/>
          </p:nvSpPr>
          <p:spPr>
            <a:xfrm rot="-5400000">
              <a:off x="8334377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3"/>
            <p:cNvSpPr/>
            <p:nvPr/>
          </p:nvSpPr>
          <p:spPr>
            <a:xfrm rot="5400000">
              <a:off x="833425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3"/>
            <p:cNvSpPr/>
            <p:nvPr/>
          </p:nvSpPr>
          <p:spPr>
            <a:xfrm rot="5400000">
              <a:off x="833425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3"/>
            <p:cNvSpPr/>
            <p:nvPr/>
          </p:nvSpPr>
          <p:spPr>
            <a:xfrm rot="-5400000">
              <a:off x="8334377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 rot="5400000">
              <a:off x="833425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 rot="-5400000">
              <a:off x="8334377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3"/>
            <p:cNvSpPr/>
            <p:nvPr/>
          </p:nvSpPr>
          <p:spPr>
            <a:xfrm rot="5400000">
              <a:off x="452422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 rot="5400000">
              <a:off x="452422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 rot="5400000">
              <a:off x="452422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 rot="5400000">
              <a:off x="452422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 rot="-5400000">
              <a:off x="4738699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 rot="5400000">
              <a:off x="452422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 rot="5400000">
              <a:off x="452422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 flipH="1" rot="-5400000">
              <a:off x="4738699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 rot="-5400000">
              <a:off x="5500674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 flipH="1" rot="-5400000">
              <a:off x="5500674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 rot="-5400000">
              <a:off x="6262648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 flipH="1" rot="-5400000">
              <a:off x="6262648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 rot="-5400000">
              <a:off x="7024623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 flipH="1" rot="-5400000">
              <a:off x="7024623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3"/>
            <p:cNvSpPr/>
            <p:nvPr/>
          </p:nvSpPr>
          <p:spPr>
            <a:xfrm rot="-5400000">
              <a:off x="7786649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3"/>
            <p:cNvSpPr/>
            <p:nvPr/>
          </p:nvSpPr>
          <p:spPr>
            <a:xfrm flipH="1" rot="-5400000">
              <a:off x="7786649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 rot="-5400000">
              <a:off x="8548727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 flipH="1" rot="-5400000">
              <a:off x="8548727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8" name="Google Shape;428;p23"/>
          <p:cNvSpPr/>
          <p:nvPr/>
        </p:nvSpPr>
        <p:spPr>
          <a:xfrm>
            <a:off x="1527325" y="1290025"/>
            <a:ext cx="6089400" cy="256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3"/>
          <p:cNvSpPr txBox="1"/>
          <p:nvPr>
            <p:ph type="title"/>
          </p:nvPr>
        </p:nvSpPr>
        <p:spPr>
          <a:xfrm>
            <a:off x="1885350" y="1897113"/>
            <a:ext cx="5373300" cy="13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430" name="Google Shape;43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8">
  <p:cSld name="AUTOLAYOUT_90">
    <p:bg>
      <p:bgPr>
        <a:solidFill>
          <a:srgbClr val="FFFFFF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3" name="Google Shape;433;p24"/>
          <p:cNvGrpSpPr/>
          <p:nvPr/>
        </p:nvGrpSpPr>
        <p:grpSpPr>
          <a:xfrm>
            <a:off x="0" y="0"/>
            <a:ext cx="9144153" cy="5143624"/>
            <a:chOff x="-77" y="25"/>
            <a:chExt cx="9144153" cy="5143624"/>
          </a:xfrm>
        </p:grpSpPr>
        <p:sp>
          <p:nvSpPr>
            <p:cNvPr id="434" name="Google Shape;434;p24"/>
            <p:cNvSpPr/>
            <p:nvPr/>
          </p:nvSpPr>
          <p:spPr>
            <a:xfrm rot="-5400000">
              <a:off x="-47653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4"/>
            <p:cNvSpPr/>
            <p:nvPr/>
          </p:nvSpPr>
          <p:spPr>
            <a:xfrm rot="-5400000">
              <a:off x="-47653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4"/>
            <p:cNvSpPr/>
            <p:nvPr/>
          </p:nvSpPr>
          <p:spPr>
            <a:xfrm rot="-5400000">
              <a:off x="-47653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4"/>
            <p:cNvSpPr/>
            <p:nvPr/>
          </p:nvSpPr>
          <p:spPr>
            <a:xfrm rot="-5400000">
              <a:off x="-47653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4"/>
            <p:cNvSpPr/>
            <p:nvPr/>
          </p:nvSpPr>
          <p:spPr>
            <a:xfrm rot="-5400000">
              <a:off x="-47653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4"/>
            <p:cNvSpPr/>
            <p:nvPr/>
          </p:nvSpPr>
          <p:spPr>
            <a:xfrm rot="5400000">
              <a:off x="714198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4"/>
            <p:cNvSpPr/>
            <p:nvPr/>
          </p:nvSpPr>
          <p:spPr>
            <a:xfrm rot="-5400000">
              <a:off x="714322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4"/>
            <p:cNvSpPr/>
            <p:nvPr/>
          </p:nvSpPr>
          <p:spPr>
            <a:xfrm rot="5400000">
              <a:off x="714198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4"/>
            <p:cNvSpPr/>
            <p:nvPr/>
          </p:nvSpPr>
          <p:spPr>
            <a:xfrm rot="-5400000">
              <a:off x="714322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4"/>
            <p:cNvSpPr/>
            <p:nvPr/>
          </p:nvSpPr>
          <p:spPr>
            <a:xfrm rot="5400000">
              <a:off x="714198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4"/>
            <p:cNvSpPr/>
            <p:nvPr/>
          </p:nvSpPr>
          <p:spPr>
            <a:xfrm rot="-5400000">
              <a:off x="714322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4"/>
            <p:cNvSpPr/>
            <p:nvPr/>
          </p:nvSpPr>
          <p:spPr>
            <a:xfrm rot="5400000">
              <a:off x="714198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4"/>
            <p:cNvSpPr/>
            <p:nvPr/>
          </p:nvSpPr>
          <p:spPr>
            <a:xfrm rot="5400000">
              <a:off x="714198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4"/>
            <p:cNvSpPr/>
            <p:nvPr/>
          </p:nvSpPr>
          <p:spPr>
            <a:xfrm rot="-5400000">
              <a:off x="714322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 rot="5400000">
              <a:off x="714198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4"/>
            <p:cNvSpPr/>
            <p:nvPr/>
          </p:nvSpPr>
          <p:spPr>
            <a:xfrm rot="-5400000">
              <a:off x="714322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4"/>
            <p:cNvSpPr/>
            <p:nvPr/>
          </p:nvSpPr>
          <p:spPr>
            <a:xfrm rot="5400000">
              <a:off x="147617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 rot="-5400000">
              <a:off x="1476296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4"/>
            <p:cNvSpPr/>
            <p:nvPr/>
          </p:nvSpPr>
          <p:spPr>
            <a:xfrm rot="5400000">
              <a:off x="147617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4"/>
            <p:cNvSpPr/>
            <p:nvPr/>
          </p:nvSpPr>
          <p:spPr>
            <a:xfrm rot="-5400000">
              <a:off x="1476296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 rot="5400000">
              <a:off x="147617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4"/>
            <p:cNvSpPr/>
            <p:nvPr/>
          </p:nvSpPr>
          <p:spPr>
            <a:xfrm rot="-5400000">
              <a:off x="1476296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4"/>
            <p:cNvSpPr/>
            <p:nvPr/>
          </p:nvSpPr>
          <p:spPr>
            <a:xfrm rot="5400000">
              <a:off x="147617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 rot="5400000">
              <a:off x="147617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4"/>
            <p:cNvSpPr/>
            <p:nvPr/>
          </p:nvSpPr>
          <p:spPr>
            <a:xfrm rot="-5400000">
              <a:off x="1476296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4"/>
            <p:cNvSpPr/>
            <p:nvPr/>
          </p:nvSpPr>
          <p:spPr>
            <a:xfrm rot="5400000">
              <a:off x="147617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 rot="-5400000">
              <a:off x="1476296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 rot="5400000">
              <a:off x="2238147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4"/>
            <p:cNvSpPr/>
            <p:nvPr/>
          </p:nvSpPr>
          <p:spPr>
            <a:xfrm rot="-5400000">
              <a:off x="2238271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4"/>
            <p:cNvSpPr/>
            <p:nvPr/>
          </p:nvSpPr>
          <p:spPr>
            <a:xfrm rot="5400000">
              <a:off x="2238147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4"/>
            <p:cNvSpPr/>
            <p:nvPr/>
          </p:nvSpPr>
          <p:spPr>
            <a:xfrm rot="-5400000">
              <a:off x="2238271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4"/>
            <p:cNvSpPr/>
            <p:nvPr/>
          </p:nvSpPr>
          <p:spPr>
            <a:xfrm rot="5400000">
              <a:off x="2238147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4"/>
            <p:cNvSpPr/>
            <p:nvPr/>
          </p:nvSpPr>
          <p:spPr>
            <a:xfrm rot="-5400000">
              <a:off x="2238271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4"/>
            <p:cNvSpPr/>
            <p:nvPr/>
          </p:nvSpPr>
          <p:spPr>
            <a:xfrm rot="5400000">
              <a:off x="2238147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4"/>
            <p:cNvSpPr/>
            <p:nvPr/>
          </p:nvSpPr>
          <p:spPr>
            <a:xfrm rot="5400000">
              <a:off x="2238147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4"/>
            <p:cNvSpPr/>
            <p:nvPr/>
          </p:nvSpPr>
          <p:spPr>
            <a:xfrm rot="-5400000">
              <a:off x="2238271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4"/>
            <p:cNvSpPr/>
            <p:nvPr/>
          </p:nvSpPr>
          <p:spPr>
            <a:xfrm rot="5400000">
              <a:off x="2238147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4"/>
            <p:cNvSpPr/>
            <p:nvPr/>
          </p:nvSpPr>
          <p:spPr>
            <a:xfrm rot="-5400000">
              <a:off x="2238271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4"/>
            <p:cNvSpPr/>
            <p:nvPr/>
          </p:nvSpPr>
          <p:spPr>
            <a:xfrm rot="5400000">
              <a:off x="300017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4"/>
            <p:cNvSpPr/>
            <p:nvPr/>
          </p:nvSpPr>
          <p:spPr>
            <a:xfrm rot="-5400000">
              <a:off x="3000297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4"/>
            <p:cNvSpPr/>
            <p:nvPr/>
          </p:nvSpPr>
          <p:spPr>
            <a:xfrm rot="5400000">
              <a:off x="300017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4"/>
            <p:cNvSpPr/>
            <p:nvPr/>
          </p:nvSpPr>
          <p:spPr>
            <a:xfrm rot="-5400000">
              <a:off x="3000297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4"/>
            <p:cNvSpPr/>
            <p:nvPr/>
          </p:nvSpPr>
          <p:spPr>
            <a:xfrm rot="5400000">
              <a:off x="300017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4"/>
            <p:cNvSpPr/>
            <p:nvPr/>
          </p:nvSpPr>
          <p:spPr>
            <a:xfrm rot="-5400000">
              <a:off x="3000297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4"/>
            <p:cNvSpPr/>
            <p:nvPr/>
          </p:nvSpPr>
          <p:spPr>
            <a:xfrm rot="5400000">
              <a:off x="300017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4"/>
            <p:cNvSpPr/>
            <p:nvPr/>
          </p:nvSpPr>
          <p:spPr>
            <a:xfrm rot="5400000">
              <a:off x="300017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4"/>
            <p:cNvSpPr/>
            <p:nvPr/>
          </p:nvSpPr>
          <p:spPr>
            <a:xfrm rot="-5400000">
              <a:off x="3000297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4"/>
            <p:cNvSpPr/>
            <p:nvPr/>
          </p:nvSpPr>
          <p:spPr>
            <a:xfrm rot="5400000">
              <a:off x="300017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4"/>
            <p:cNvSpPr/>
            <p:nvPr/>
          </p:nvSpPr>
          <p:spPr>
            <a:xfrm rot="-5400000">
              <a:off x="3000297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 rot="5400000">
              <a:off x="3762251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4"/>
            <p:cNvSpPr/>
            <p:nvPr/>
          </p:nvSpPr>
          <p:spPr>
            <a:xfrm rot="-5400000">
              <a:off x="3762374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 rot="5400000">
              <a:off x="3762251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 rot="-5400000">
              <a:off x="3762374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4"/>
            <p:cNvSpPr/>
            <p:nvPr/>
          </p:nvSpPr>
          <p:spPr>
            <a:xfrm rot="5400000">
              <a:off x="3762251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 rot="-5400000">
              <a:off x="3762374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 rot="5400000">
              <a:off x="3762251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 rot="5400000">
              <a:off x="3762251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4"/>
            <p:cNvSpPr/>
            <p:nvPr/>
          </p:nvSpPr>
          <p:spPr>
            <a:xfrm rot="-5400000">
              <a:off x="3762374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 rot="5400000">
              <a:off x="3762251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4"/>
            <p:cNvSpPr/>
            <p:nvPr/>
          </p:nvSpPr>
          <p:spPr>
            <a:xfrm rot="-5400000">
              <a:off x="3762374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4"/>
            <p:cNvSpPr/>
            <p:nvPr/>
          </p:nvSpPr>
          <p:spPr>
            <a:xfrm rot="5400000">
              <a:off x="-47777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4"/>
            <p:cNvSpPr/>
            <p:nvPr/>
          </p:nvSpPr>
          <p:spPr>
            <a:xfrm rot="5400000">
              <a:off x="-47777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4"/>
            <p:cNvSpPr/>
            <p:nvPr/>
          </p:nvSpPr>
          <p:spPr>
            <a:xfrm rot="5400000">
              <a:off x="-47777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4"/>
            <p:cNvSpPr/>
            <p:nvPr/>
          </p:nvSpPr>
          <p:spPr>
            <a:xfrm rot="5400000">
              <a:off x="-47777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4"/>
            <p:cNvSpPr/>
            <p:nvPr/>
          </p:nvSpPr>
          <p:spPr>
            <a:xfrm rot="-5400000">
              <a:off x="166697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 rot="5400000">
              <a:off x="-47777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 rot="5400000">
              <a:off x="-47777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 flipH="1" rot="-5400000">
              <a:off x="166697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 rot="-5400000">
              <a:off x="928672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 flipH="1" rot="-5400000">
              <a:off x="928672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4"/>
            <p:cNvSpPr/>
            <p:nvPr/>
          </p:nvSpPr>
          <p:spPr>
            <a:xfrm rot="-5400000">
              <a:off x="1690646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4"/>
            <p:cNvSpPr/>
            <p:nvPr/>
          </p:nvSpPr>
          <p:spPr>
            <a:xfrm flipH="1" rot="-5400000">
              <a:off x="1690646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4"/>
            <p:cNvSpPr/>
            <p:nvPr/>
          </p:nvSpPr>
          <p:spPr>
            <a:xfrm rot="-5400000">
              <a:off x="2452621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4"/>
            <p:cNvSpPr/>
            <p:nvPr/>
          </p:nvSpPr>
          <p:spPr>
            <a:xfrm flipH="1" rot="-5400000">
              <a:off x="2452621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4"/>
            <p:cNvSpPr/>
            <p:nvPr/>
          </p:nvSpPr>
          <p:spPr>
            <a:xfrm rot="-5400000">
              <a:off x="3214647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4"/>
            <p:cNvSpPr/>
            <p:nvPr/>
          </p:nvSpPr>
          <p:spPr>
            <a:xfrm flipH="1" rot="-5400000">
              <a:off x="3214647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4"/>
            <p:cNvSpPr/>
            <p:nvPr/>
          </p:nvSpPr>
          <p:spPr>
            <a:xfrm rot="-5400000">
              <a:off x="3976724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4"/>
            <p:cNvSpPr/>
            <p:nvPr/>
          </p:nvSpPr>
          <p:spPr>
            <a:xfrm flipH="1" rot="-5400000">
              <a:off x="3976724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4"/>
            <p:cNvSpPr/>
            <p:nvPr/>
          </p:nvSpPr>
          <p:spPr>
            <a:xfrm rot="-5400000">
              <a:off x="4524349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4"/>
            <p:cNvSpPr/>
            <p:nvPr/>
          </p:nvSpPr>
          <p:spPr>
            <a:xfrm rot="-5400000">
              <a:off x="4524349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4"/>
            <p:cNvSpPr/>
            <p:nvPr/>
          </p:nvSpPr>
          <p:spPr>
            <a:xfrm rot="-5400000">
              <a:off x="4524349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4"/>
            <p:cNvSpPr/>
            <p:nvPr/>
          </p:nvSpPr>
          <p:spPr>
            <a:xfrm rot="-5400000">
              <a:off x="4524349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 rot="-5400000">
              <a:off x="4524349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 rot="5400000">
              <a:off x="5286200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 rot="-5400000">
              <a:off x="5286324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 rot="5400000">
              <a:off x="5286200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 rot="-5400000">
              <a:off x="5286324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 rot="5400000">
              <a:off x="5286200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 rot="-5400000">
              <a:off x="5286324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 rot="5400000">
              <a:off x="5286200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 rot="5400000">
              <a:off x="5286200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 rot="-5400000">
              <a:off x="5286324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 rot="5400000">
              <a:off x="5286200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 rot="-5400000">
              <a:off x="5286324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 rot="5400000">
              <a:off x="604817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 rot="-5400000">
              <a:off x="6048298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 rot="5400000">
              <a:off x="604817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 rot="-5400000">
              <a:off x="6048298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 rot="5400000">
              <a:off x="604817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 rot="-5400000">
              <a:off x="6048298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 rot="5400000">
              <a:off x="604817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 rot="5400000">
              <a:off x="604817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 rot="-5400000">
              <a:off x="6048298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 rot="5400000">
              <a:off x="604817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 rot="-5400000">
              <a:off x="6048298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 rot="5400000">
              <a:off x="6810149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 rot="-5400000">
              <a:off x="6810273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 rot="5400000">
              <a:off x="6810149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 rot="-5400000">
              <a:off x="6810273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 rot="5400000">
              <a:off x="6810149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 rot="-5400000">
              <a:off x="6810273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 rot="5400000">
              <a:off x="6810149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 rot="5400000">
              <a:off x="6810149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 rot="-5400000">
              <a:off x="6810273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 rot="5400000">
              <a:off x="6810149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 rot="-5400000">
              <a:off x="6810273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 rot="5400000">
              <a:off x="757217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 rot="-5400000">
              <a:off x="7572299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 rot="5400000">
              <a:off x="757217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 rot="-5400000">
              <a:off x="7572299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 rot="5400000">
              <a:off x="757217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 rot="-5400000">
              <a:off x="7572299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 rot="5400000">
              <a:off x="757217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 rot="5400000">
              <a:off x="757217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 rot="-5400000">
              <a:off x="7572299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 rot="5400000">
              <a:off x="757217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 rot="-5400000">
              <a:off x="7572299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 rot="5400000">
              <a:off x="833425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 rot="-5400000">
              <a:off x="8334377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 rot="5400000">
              <a:off x="833425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 rot="-5400000">
              <a:off x="8334377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 rot="5400000">
              <a:off x="833425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4"/>
            <p:cNvSpPr/>
            <p:nvPr/>
          </p:nvSpPr>
          <p:spPr>
            <a:xfrm rot="-5400000">
              <a:off x="8334377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4"/>
            <p:cNvSpPr/>
            <p:nvPr/>
          </p:nvSpPr>
          <p:spPr>
            <a:xfrm rot="5400000">
              <a:off x="833425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4"/>
            <p:cNvSpPr/>
            <p:nvPr/>
          </p:nvSpPr>
          <p:spPr>
            <a:xfrm rot="5400000">
              <a:off x="833425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4"/>
            <p:cNvSpPr/>
            <p:nvPr/>
          </p:nvSpPr>
          <p:spPr>
            <a:xfrm rot="-5400000">
              <a:off x="8334377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 rot="5400000">
              <a:off x="833425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 rot="-5400000">
              <a:off x="8334377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 rot="5400000">
              <a:off x="452422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 rot="5400000">
              <a:off x="452422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 rot="5400000">
              <a:off x="452422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 rot="5400000">
              <a:off x="452422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 rot="-5400000">
              <a:off x="4738699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 rot="5400000">
              <a:off x="452422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 rot="5400000">
              <a:off x="452422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 flipH="1" rot="-5400000">
              <a:off x="4738699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 rot="-5400000">
              <a:off x="5500674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 flipH="1" rot="-5400000">
              <a:off x="5500674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 rot="-5400000">
              <a:off x="6262648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 flipH="1" rot="-5400000">
              <a:off x="6262648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 rot="-5400000">
              <a:off x="7024623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 flipH="1" rot="-5400000">
              <a:off x="7024623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 rot="-5400000">
              <a:off x="7786649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 flipH="1" rot="-5400000">
              <a:off x="7786649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 rot="-5400000">
              <a:off x="8548727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 flipH="1" rot="-5400000">
              <a:off x="8548727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0" name="Google Shape;590;p24"/>
          <p:cNvSpPr/>
          <p:nvPr/>
        </p:nvSpPr>
        <p:spPr>
          <a:xfrm>
            <a:off x="1527325" y="1290025"/>
            <a:ext cx="6089400" cy="256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24"/>
          <p:cNvSpPr txBox="1"/>
          <p:nvPr>
            <p:ph type="title"/>
          </p:nvPr>
        </p:nvSpPr>
        <p:spPr>
          <a:xfrm>
            <a:off x="1885350" y="1897113"/>
            <a:ext cx="5373300" cy="13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592" name="Google Shape;59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9">
  <p:cSld name="AUTOLAYOUT_91">
    <p:bg>
      <p:bgPr>
        <a:solidFill>
          <a:srgbClr val="FFFFFF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25"/>
          <p:cNvSpPr/>
          <p:nvPr/>
        </p:nvSpPr>
        <p:spPr>
          <a:xfrm>
            <a:off x="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6" name="Google Shape;596;p25"/>
          <p:cNvGrpSpPr/>
          <p:nvPr/>
        </p:nvGrpSpPr>
        <p:grpSpPr>
          <a:xfrm>
            <a:off x="6096350" y="0"/>
            <a:ext cx="3047700" cy="431400"/>
            <a:chOff x="6096400" y="0"/>
            <a:chExt cx="3047700" cy="431400"/>
          </a:xfrm>
        </p:grpSpPr>
        <p:sp>
          <p:nvSpPr>
            <p:cNvPr id="597" name="Google Shape;597;p25"/>
            <p:cNvSpPr/>
            <p:nvPr/>
          </p:nvSpPr>
          <p:spPr>
            <a:xfrm>
              <a:off x="6096400" y="0"/>
              <a:ext cx="3047700" cy="2157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6096400" y="215700"/>
              <a:ext cx="3047700" cy="2157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6096400" y="215702"/>
              <a:ext cx="3047700" cy="55800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0" name="Google Shape;600;p25"/>
          <p:cNvSpPr txBox="1"/>
          <p:nvPr>
            <p:ph type="title"/>
          </p:nvPr>
        </p:nvSpPr>
        <p:spPr>
          <a:xfrm>
            <a:off x="6293125" y="754675"/>
            <a:ext cx="2665500" cy="36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601" name="Google Shape;60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1">
  <p:cSld name="AUTOLAYOUT_93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5" name="Google Shape;605;p26"/>
          <p:cNvSpPr txBox="1"/>
          <p:nvPr>
            <p:ph type="ctrTitle"/>
          </p:nvPr>
        </p:nvSpPr>
        <p:spPr>
          <a:xfrm>
            <a:off x="323525" y="521325"/>
            <a:ext cx="3464700" cy="13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6" name="Google Shape;606;p26"/>
          <p:cNvSpPr txBox="1"/>
          <p:nvPr>
            <p:ph idx="1" type="body"/>
          </p:nvPr>
        </p:nvSpPr>
        <p:spPr>
          <a:xfrm>
            <a:off x="323525" y="1990875"/>
            <a:ext cx="3464700" cy="18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4">
  <p:cSld name="AUTOLAYOUT_97">
    <p:bg>
      <p:bgPr>
        <a:solidFill>
          <a:srgbClr val="FFFFFF"/>
        </a:solidFill>
      </p:bgPr>
    </p:bg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27"/>
          <p:cNvSpPr txBox="1"/>
          <p:nvPr>
            <p:ph type="title"/>
          </p:nvPr>
        </p:nvSpPr>
        <p:spPr>
          <a:xfrm>
            <a:off x="4049113" y="307825"/>
            <a:ext cx="4779300" cy="14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0" name="Google Shape;610;p27"/>
          <p:cNvSpPr txBox="1"/>
          <p:nvPr>
            <p:ph idx="1" type="body"/>
          </p:nvPr>
        </p:nvSpPr>
        <p:spPr>
          <a:xfrm>
            <a:off x="4054888" y="1808125"/>
            <a:ext cx="4779300" cy="276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1" name="Google Shape;61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6">
  <p:cSld name="AUTOLAYOUT_98">
    <p:bg>
      <p:bgPr>
        <a:solidFill>
          <a:srgbClr val="FFFFFF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28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28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6" name="Google Shape;616;p28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7" name="Google Shape;6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2">
  <p:cSld name="AUTOLAYOUT_99">
    <p:bg>
      <p:bgPr>
        <a:solidFill>
          <a:srgbClr val="FFFFFF"/>
        </a:soli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8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29"/>
          <p:cNvSpPr/>
          <p:nvPr/>
        </p:nvSpPr>
        <p:spPr>
          <a:xfrm>
            <a:off x="1967410" y="1026904"/>
            <a:ext cx="4828200" cy="2708700"/>
          </a:xfrm>
          <a:prstGeom prst="rect">
            <a:avLst/>
          </a:prstGeom>
          <a:solidFill>
            <a:srgbClr val="007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29"/>
          <p:cNvSpPr/>
          <p:nvPr/>
        </p:nvSpPr>
        <p:spPr>
          <a:xfrm>
            <a:off x="2348388" y="1407896"/>
            <a:ext cx="4828200" cy="2708700"/>
          </a:xfrm>
          <a:prstGeom prst="rect">
            <a:avLst/>
          </a:prstGeom>
          <a:solidFill>
            <a:srgbClr val="FAFF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29"/>
          <p:cNvSpPr txBox="1"/>
          <p:nvPr>
            <p:ph type="ctrTitle"/>
          </p:nvPr>
        </p:nvSpPr>
        <p:spPr>
          <a:xfrm>
            <a:off x="2689350" y="1848606"/>
            <a:ext cx="4146300" cy="18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9pPr>
          </a:lstStyle>
          <a:p/>
        </p:txBody>
      </p:sp>
      <p:sp>
        <p:nvSpPr>
          <p:cNvPr id="623" name="Google Shape;62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100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30"/>
          <p:cNvSpPr/>
          <p:nvPr/>
        </p:nvSpPr>
        <p:spPr>
          <a:xfrm>
            <a:off x="3341300" y="314875"/>
            <a:ext cx="5486400" cy="451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30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30"/>
          <p:cNvSpPr/>
          <p:nvPr/>
        </p:nvSpPr>
        <p:spPr>
          <a:xfrm>
            <a:off x="3341300" y="314875"/>
            <a:ext cx="5486400" cy="1134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30"/>
          <p:cNvSpPr txBox="1"/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30" name="Google Shape;630;p30"/>
          <p:cNvSpPr txBox="1"/>
          <p:nvPr>
            <p:ph idx="1" type="body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31" name="Google Shape;63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6">
  <p:cSld name="AUTOLAYOUT_87_1">
    <p:bg>
      <p:bgPr>
        <a:solidFill>
          <a:srgbClr val="FFFFFF"/>
        </a:solidFill>
      </p:bgPr>
    </p:bg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31"/>
          <p:cNvSpPr txBox="1"/>
          <p:nvPr>
            <p:ph type="ctrTitle"/>
          </p:nvPr>
        </p:nvSpPr>
        <p:spPr>
          <a:xfrm>
            <a:off x="661050" y="542100"/>
            <a:ext cx="7821900" cy="40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5" name="Google Shape;63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5 1">
  <p:cSld name="AUTOLAYOUT_152">
    <p:bg>
      <p:bgPr>
        <a:solidFill>
          <a:srgbClr val="FFFFFF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32"/>
          <p:cNvSpPr txBox="1"/>
          <p:nvPr>
            <p:ph type="title"/>
          </p:nvPr>
        </p:nvSpPr>
        <p:spPr>
          <a:xfrm>
            <a:off x="232878" y="219975"/>
            <a:ext cx="23364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39" name="Google Shape;639;p32"/>
          <p:cNvSpPr txBox="1"/>
          <p:nvPr>
            <p:ph idx="1" type="body"/>
          </p:nvPr>
        </p:nvSpPr>
        <p:spPr>
          <a:xfrm>
            <a:off x="232875" y="1290250"/>
            <a:ext cx="2336400" cy="3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0" name="Google Shape;64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6 1">
  <p:cSld name="AUTOLAYOUT_159">
    <p:bg>
      <p:bgPr>
        <a:solidFill>
          <a:srgbClr val="FFFFFF"/>
        </a:solidFill>
      </p:bgPr>
    </p:bg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FE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33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33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DFE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33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33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DFE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3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3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DFE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33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3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1" name="Google Shape;651;p33"/>
          <p:cNvSpPr txBox="1"/>
          <p:nvPr>
            <p:ph idx="1" type="body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2" name="Google Shape;65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9 1">
  <p:cSld name="AUTOLAYOUT_160">
    <p:bg>
      <p:bgPr>
        <a:solidFill>
          <a:srgbClr val="FFFFFF"/>
        </a:solidFill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FE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34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34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DFE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34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34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DFE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34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34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DFE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34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34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3" name="Google Shape;663;p34"/>
          <p:cNvSpPr txBox="1"/>
          <p:nvPr>
            <p:ph idx="1" type="body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4" name="Google Shape;66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5 1">
  <p:cSld name="AUTOLAYOUT_158">
    <p:bg>
      <p:bgPr>
        <a:solidFill>
          <a:srgbClr val="FFFFFF"/>
        </a:solidFill>
      </p:bgPr>
    </p:bg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FE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35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35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DFE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35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35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DFE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35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35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DFE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35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35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5" name="Google Shape;675;p35"/>
          <p:cNvSpPr txBox="1"/>
          <p:nvPr>
            <p:ph idx="1" type="body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6" name="Google Shape;67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3 1">
  <p:cSld name="AUTOLAYOUT_153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36"/>
          <p:cNvSpPr/>
          <p:nvPr/>
        </p:nvSpPr>
        <p:spPr>
          <a:xfrm>
            <a:off x="-100" y="-125"/>
            <a:ext cx="9144000" cy="51435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36"/>
          <p:cNvSpPr/>
          <p:nvPr/>
        </p:nvSpPr>
        <p:spPr>
          <a:xfrm>
            <a:off x="0" y="0"/>
            <a:ext cx="3789300" cy="5143500"/>
          </a:xfrm>
          <a:prstGeom prst="rect">
            <a:avLst/>
          </a:prstGeom>
          <a:solidFill>
            <a:srgbClr val="C628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36"/>
          <p:cNvSpPr txBox="1"/>
          <p:nvPr>
            <p:ph type="title"/>
          </p:nvPr>
        </p:nvSpPr>
        <p:spPr>
          <a:xfrm>
            <a:off x="265500" y="316700"/>
            <a:ext cx="3163500" cy="26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81" name="Google Shape;681;p36"/>
          <p:cNvSpPr txBox="1"/>
          <p:nvPr>
            <p:ph idx="1" type="body"/>
          </p:nvPr>
        </p:nvSpPr>
        <p:spPr>
          <a:xfrm>
            <a:off x="4283675" y="316700"/>
            <a:ext cx="4407300" cy="3834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82" name="Google Shape;682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2">
  <p:cSld name="AUTOLAYOUT_161">
    <p:bg>
      <p:bgPr>
        <a:solidFill>
          <a:srgbClr val="FFFFFF"/>
        </a:solidFill>
      </p:bgPr>
    </p:bg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8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37"/>
          <p:cNvSpPr/>
          <p:nvPr/>
        </p:nvSpPr>
        <p:spPr>
          <a:xfrm>
            <a:off x="1967410" y="1026904"/>
            <a:ext cx="4828200" cy="2708700"/>
          </a:xfrm>
          <a:prstGeom prst="rect">
            <a:avLst/>
          </a:prstGeom>
          <a:solidFill>
            <a:srgbClr val="007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37"/>
          <p:cNvSpPr/>
          <p:nvPr/>
        </p:nvSpPr>
        <p:spPr>
          <a:xfrm>
            <a:off x="2348388" y="1407896"/>
            <a:ext cx="4828200" cy="2708700"/>
          </a:xfrm>
          <a:prstGeom prst="rect">
            <a:avLst/>
          </a:prstGeom>
          <a:solidFill>
            <a:srgbClr val="FAFF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37"/>
          <p:cNvSpPr txBox="1"/>
          <p:nvPr>
            <p:ph type="ctrTitle"/>
          </p:nvPr>
        </p:nvSpPr>
        <p:spPr>
          <a:xfrm>
            <a:off x="2689350" y="1848606"/>
            <a:ext cx="4146300" cy="18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9pPr>
          </a:lstStyle>
          <a:p/>
        </p:txBody>
      </p:sp>
      <p:sp>
        <p:nvSpPr>
          <p:cNvPr id="688" name="Google Shape;68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7">
  <p:cSld name="AUTOLAYOUT_162">
    <p:bg>
      <p:bgPr>
        <a:solidFill>
          <a:srgbClr val="FFFFFF"/>
        </a:solidFill>
      </p:bgPr>
    </p:bg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8"/>
          <p:cNvSpPr txBox="1"/>
          <p:nvPr>
            <p:ph type="title"/>
          </p:nvPr>
        </p:nvSpPr>
        <p:spPr>
          <a:xfrm>
            <a:off x="304475" y="307825"/>
            <a:ext cx="4779300" cy="14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2" name="Google Shape;692;p38"/>
          <p:cNvSpPr txBox="1"/>
          <p:nvPr>
            <p:ph idx="1" type="body"/>
          </p:nvPr>
        </p:nvSpPr>
        <p:spPr>
          <a:xfrm>
            <a:off x="304475" y="1808125"/>
            <a:ext cx="4779300" cy="30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3" name="Google Shape;69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8">
  <p:cSld name="AUTOLAYOUT_163">
    <p:bg>
      <p:bgPr>
        <a:solidFill>
          <a:srgbClr val="FFFFFF"/>
        </a:solidFill>
      </p:bgPr>
    </p:bg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39"/>
          <p:cNvSpPr txBox="1"/>
          <p:nvPr>
            <p:ph type="title"/>
          </p:nvPr>
        </p:nvSpPr>
        <p:spPr>
          <a:xfrm>
            <a:off x="4049113" y="307825"/>
            <a:ext cx="4779300" cy="14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9pPr>
          </a:lstStyle>
          <a:p/>
        </p:txBody>
      </p:sp>
      <p:sp>
        <p:nvSpPr>
          <p:cNvPr id="697" name="Google Shape;697;p39"/>
          <p:cNvSpPr txBox="1"/>
          <p:nvPr>
            <p:ph idx="1" type="body"/>
          </p:nvPr>
        </p:nvSpPr>
        <p:spPr>
          <a:xfrm>
            <a:off x="4054888" y="1808125"/>
            <a:ext cx="47793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8" name="Google Shape;698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9">
  <p:cSld name="AUTOLAYOUT_164">
    <p:bg>
      <p:bgPr>
        <a:solidFill>
          <a:srgbClr val="FFFFFF"/>
        </a:solidFill>
      </p:bgPr>
    </p:bg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40"/>
          <p:cNvSpPr txBox="1"/>
          <p:nvPr>
            <p:ph type="title"/>
          </p:nvPr>
        </p:nvSpPr>
        <p:spPr>
          <a:xfrm>
            <a:off x="4049113" y="307825"/>
            <a:ext cx="4779300" cy="14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9pPr>
          </a:lstStyle>
          <a:p/>
        </p:txBody>
      </p:sp>
      <p:sp>
        <p:nvSpPr>
          <p:cNvPr id="702" name="Google Shape;702;p40"/>
          <p:cNvSpPr txBox="1"/>
          <p:nvPr>
            <p:ph idx="1" type="body"/>
          </p:nvPr>
        </p:nvSpPr>
        <p:spPr>
          <a:xfrm>
            <a:off x="4054888" y="1808125"/>
            <a:ext cx="47793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3" name="Google Shape;703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165">
    <p:bg>
      <p:bgPr>
        <a:solidFill>
          <a:srgbClr val="FFFFFF"/>
        </a:solidFill>
      </p:bgPr>
    </p:bg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6" name="Google Shape;706;p41"/>
          <p:cNvGrpSpPr/>
          <p:nvPr/>
        </p:nvGrpSpPr>
        <p:grpSpPr>
          <a:xfrm>
            <a:off x="0" y="0"/>
            <a:ext cx="9144153" cy="5143624"/>
            <a:chOff x="-77" y="25"/>
            <a:chExt cx="9144153" cy="5143624"/>
          </a:xfrm>
        </p:grpSpPr>
        <p:sp>
          <p:nvSpPr>
            <p:cNvPr id="707" name="Google Shape;707;p41"/>
            <p:cNvSpPr/>
            <p:nvPr/>
          </p:nvSpPr>
          <p:spPr>
            <a:xfrm rot="-5400000">
              <a:off x="-47653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1"/>
            <p:cNvSpPr/>
            <p:nvPr/>
          </p:nvSpPr>
          <p:spPr>
            <a:xfrm rot="-5400000">
              <a:off x="-47653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1"/>
            <p:cNvSpPr/>
            <p:nvPr/>
          </p:nvSpPr>
          <p:spPr>
            <a:xfrm rot="-5400000">
              <a:off x="-47653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1"/>
            <p:cNvSpPr/>
            <p:nvPr/>
          </p:nvSpPr>
          <p:spPr>
            <a:xfrm rot="-5400000">
              <a:off x="-47653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1"/>
            <p:cNvSpPr/>
            <p:nvPr/>
          </p:nvSpPr>
          <p:spPr>
            <a:xfrm rot="-5400000">
              <a:off x="-47653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1"/>
            <p:cNvSpPr/>
            <p:nvPr/>
          </p:nvSpPr>
          <p:spPr>
            <a:xfrm rot="5400000">
              <a:off x="714198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1"/>
            <p:cNvSpPr/>
            <p:nvPr/>
          </p:nvSpPr>
          <p:spPr>
            <a:xfrm rot="-5400000">
              <a:off x="714322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1"/>
            <p:cNvSpPr/>
            <p:nvPr/>
          </p:nvSpPr>
          <p:spPr>
            <a:xfrm rot="5400000">
              <a:off x="714198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1"/>
            <p:cNvSpPr/>
            <p:nvPr/>
          </p:nvSpPr>
          <p:spPr>
            <a:xfrm rot="-5400000">
              <a:off x="714322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1"/>
            <p:cNvSpPr/>
            <p:nvPr/>
          </p:nvSpPr>
          <p:spPr>
            <a:xfrm rot="5400000">
              <a:off x="714198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1"/>
            <p:cNvSpPr/>
            <p:nvPr/>
          </p:nvSpPr>
          <p:spPr>
            <a:xfrm rot="-5400000">
              <a:off x="714322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1"/>
            <p:cNvSpPr/>
            <p:nvPr/>
          </p:nvSpPr>
          <p:spPr>
            <a:xfrm rot="5400000">
              <a:off x="714198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1"/>
            <p:cNvSpPr/>
            <p:nvPr/>
          </p:nvSpPr>
          <p:spPr>
            <a:xfrm rot="5400000">
              <a:off x="714198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1"/>
            <p:cNvSpPr/>
            <p:nvPr/>
          </p:nvSpPr>
          <p:spPr>
            <a:xfrm rot="-5400000">
              <a:off x="714322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1"/>
            <p:cNvSpPr/>
            <p:nvPr/>
          </p:nvSpPr>
          <p:spPr>
            <a:xfrm rot="5400000">
              <a:off x="714198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1"/>
            <p:cNvSpPr/>
            <p:nvPr/>
          </p:nvSpPr>
          <p:spPr>
            <a:xfrm rot="-5400000">
              <a:off x="714322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1"/>
            <p:cNvSpPr/>
            <p:nvPr/>
          </p:nvSpPr>
          <p:spPr>
            <a:xfrm rot="5400000">
              <a:off x="147617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1"/>
            <p:cNvSpPr/>
            <p:nvPr/>
          </p:nvSpPr>
          <p:spPr>
            <a:xfrm rot="-5400000">
              <a:off x="1476296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1"/>
            <p:cNvSpPr/>
            <p:nvPr/>
          </p:nvSpPr>
          <p:spPr>
            <a:xfrm rot="5400000">
              <a:off x="147617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1"/>
            <p:cNvSpPr/>
            <p:nvPr/>
          </p:nvSpPr>
          <p:spPr>
            <a:xfrm rot="-5400000">
              <a:off x="1476296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1"/>
            <p:cNvSpPr/>
            <p:nvPr/>
          </p:nvSpPr>
          <p:spPr>
            <a:xfrm rot="5400000">
              <a:off x="147617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1"/>
            <p:cNvSpPr/>
            <p:nvPr/>
          </p:nvSpPr>
          <p:spPr>
            <a:xfrm rot="-5400000">
              <a:off x="1476296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1"/>
            <p:cNvSpPr/>
            <p:nvPr/>
          </p:nvSpPr>
          <p:spPr>
            <a:xfrm rot="5400000">
              <a:off x="147617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1"/>
            <p:cNvSpPr/>
            <p:nvPr/>
          </p:nvSpPr>
          <p:spPr>
            <a:xfrm rot="5400000">
              <a:off x="147617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1"/>
            <p:cNvSpPr/>
            <p:nvPr/>
          </p:nvSpPr>
          <p:spPr>
            <a:xfrm rot="-5400000">
              <a:off x="1476296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1"/>
            <p:cNvSpPr/>
            <p:nvPr/>
          </p:nvSpPr>
          <p:spPr>
            <a:xfrm rot="5400000">
              <a:off x="147617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1"/>
            <p:cNvSpPr/>
            <p:nvPr/>
          </p:nvSpPr>
          <p:spPr>
            <a:xfrm rot="-5400000">
              <a:off x="1476296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1"/>
            <p:cNvSpPr/>
            <p:nvPr/>
          </p:nvSpPr>
          <p:spPr>
            <a:xfrm rot="5400000">
              <a:off x="2238147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1"/>
            <p:cNvSpPr/>
            <p:nvPr/>
          </p:nvSpPr>
          <p:spPr>
            <a:xfrm rot="-5400000">
              <a:off x="2238271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1"/>
            <p:cNvSpPr/>
            <p:nvPr/>
          </p:nvSpPr>
          <p:spPr>
            <a:xfrm rot="5400000">
              <a:off x="2238147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1"/>
            <p:cNvSpPr/>
            <p:nvPr/>
          </p:nvSpPr>
          <p:spPr>
            <a:xfrm rot="-5400000">
              <a:off x="2238271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1"/>
            <p:cNvSpPr/>
            <p:nvPr/>
          </p:nvSpPr>
          <p:spPr>
            <a:xfrm rot="5400000">
              <a:off x="2238147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1"/>
            <p:cNvSpPr/>
            <p:nvPr/>
          </p:nvSpPr>
          <p:spPr>
            <a:xfrm rot="-5400000">
              <a:off x="2238271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1"/>
            <p:cNvSpPr/>
            <p:nvPr/>
          </p:nvSpPr>
          <p:spPr>
            <a:xfrm rot="5400000">
              <a:off x="2238147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1"/>
            <p:cNvSpPr/>
            <p:nvPr/>
          </p:nvSpPr>
          <p:spPr>
            <a:xfrm rot="5400000">
              <a:off x="2238147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1"/>
            <p:cNvSpPr/>
            <p:nvPr/>
          </p:nvSpPr>
          <p:spPr>
            <a:xfrm rot="-5400000">
              <a:off x="2238271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 rot="5400000">
              <a:off x="2238147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1"/>
            <p:cNvSpPr/>
            <p:nvPr/>
          </p:nvSpPr>
          <p:spPr>
            <a:xfrm rot="-5400000">
              <a:off x="2238271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 rot="5400000">
              <a:off x="300017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 rot="-5400000">
              <a:off x="3000297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 rot="5400000">
              <a:off x="300017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 rot="-5400000">
              <a:off x="3000297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 rot="5400000">
              <a:off x="300017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1"/>
            <p:cNvSpPr/>
            <p:nvPr/>
          </p:nvSpPr>
          <p:spPr>
            <a:xfrm rot="-5400000">
              <a:off x="3000297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 rot="5400000">
              <a:off x="300017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 rot="5400000">
              <a:off x="300017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 rot="-5400000">
              <a:off x="3000297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 rot="5400000">
              <a:off x="300017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 rot="-5400000">
              <a:off x="3000297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 rot="5400000">
              <a:off x="3762251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 rot="-5400000">
              <a:off x="3762374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1"/>
            <p:cNvSpPr/>
            <p:nvPr/>
          </p:nvSpPr>
          <p:spPr>
            <a:xfrm rot="5400000">
              <a:off x="3762251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1"/>
            <p:cNvSpPr/>
            <p:nvPr/>
          </p:nvSpPr>
          <p:spPr>
            <a:xfrm rot="-5400000">
              <a:off x="3762374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1"/>
            <p:cNvSpPr/>
            <p:nvPr/>
          </p:nvSpPr>
          <p:spPr>
            <a:xfrm rot="5400000">
              <a:off x="3762251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 rot="-5400000">
              <a:off x="3762374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 rot="5400000">
              <a:off x="3762251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 rot="5400000">
              <a:off x="3762251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1"/>
            <p:cNvSpPr/>
            <p:nvPr/>
          </p:nvSpPr>
          <p:spPr>
            <a:xfrm rot="-5400000">
              <a:off x="3762374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 rot="5400000">
              <a:off x="3762251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 rot="-5400000">
              <a:off x="3762374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1"/>
            <p:cNvSpPr/>
            <p:nvPr/>
          </p:nvSpPr>
          <p:spPr>
            <a:xfrm rot="5400000">
              <a:off x="-47777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1"/>
            <p:cNvSpPr/>
            <p:nvPr/>
          </p:nvSpPr>
          <p:spPr>
            <a:xfrm rot="5400000">
              <a:off x="-47777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1"/>
            <p:cNvSpPr/>
            <p:nvPr/>
          </p:nvSpPr>
          <p:spPr>
            <a:xfrm rot="5400000">
              <a:off x="-47777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1"/>
            <p:cNvSpPr/>
            <p:nvPr/>
          </p:nvSpPr>
          <p:spPr>
            <a:xfrm rot="5400000">
              <a:off x="-47777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1"/>
            <p:cNvSpPr/>
            <p:nvPr/>
          </p:nvSpPr>
          <p:spPr>
            <a:xfrm rot="-5400000">
              <a:off x="166697" y="4548163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1"/>
            <p:cNvSpPr/>
            <p:nvPr/>
          </p:nvSpPr>
          <p:spPr>
            <a:xfrm rot="5400000">
              <a:off x="-47777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1"/>
            <p:cNvSpPr/>
            <p:nvPr/>
          </p:nvSpPr>
          <p:spPr>
            <a:xfrm rot="5400000">
              <a:off x="-47777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 flipH="1" rot="-5400000">
              <a:off x="166697" y="-166420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 rot="-5400000">
              <a:off x="928672" y="4548163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1"/>
            <p:cNvSpPr/>
            <p:nvPr/>
          </p:nvSpPr>
          <p:spPr>
            <a:xfrm flipH="1" rot="-5400000">
              <a:off x="928672" y="-166420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 rot="-5400000">
              <a:off x="1690646" y="4548163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1"/>
            <p:cNvSpPr/>
            <p:nvPr/>
          </p:nvSpPr>
          <p:spPr>
            <a:xfrm flipH="1" rot="-5400000">
              <a:off x="1690646" y="-166420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 rot="-5400000">
              <a:off x="2452621" y="4548163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1"/>
            <p:cNvSpPr/>
            <p:nvPr/>
          </p:nvSpPr>
          <p:spPr>
            <a:xfrm flipH="1" rot="-5400000">
              <a:off x="2452621" y="-166420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1"/>
            <p:cNvSpPr/>
            <p:nvPr/>
          </p:nvSpPr>
          <p:spPr>
            <a:xfrm rot="-5400000">
              <a:off x="3214647" y="4548163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1"/>
            <p:cNvSpPr/>
            <p:nvPr/>
          </p:nvSpPr>
          <p:spPr>
            <a:xfrm flipH="1" rot="-5400000">
              <a:off x="3214647" y="-166420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1"/>
            <p:cNvSpPr/>
            <p:nvPr/>
          </p:nvSpPr>
          <p:spPr>
            <a:xfrm rot="-5400000">
              <a:off x="3976724" y="4548163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1"/>
            <p:cNvSpPr/>
            <p:nvPr/>
          </p:nvSpPr>
          <p:spPr>
            <a:xfrm flipH="1" rot="-5400000">
              <a:off x="3976724" y="-166420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1"/>
            <p:cNvSpPr/>
            <p:nvPr/>
          </p:nvSpPr>
          <p:spPr>
            <a:xfrm rot="-5400000">
              <a:off x="4524349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1"/>
            <p:cNvSpPr/>
            <p:nvPr/>
          </p:nvSpPr>
          <p:spPr>
            <a:xfrm rot="-5400000">
              <a:off x="4524349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1"/>
            <p:cNvSpPr/>
            <p:nvPr/>
          </p:nvSpPr>
          <p:spPr>
            <a:xfrm rot="-5400000">
              <a:off x="4524349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1"/>
            <p:cNvSpPr/>
            <p:nvPr/>
          </p:nvSpPr>
          <p:spPr>
            <a:xfrm rot="-5400000">
              <a:off x="4524349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1"/>
            <p:cNvSpPr/>
            <p:nvPr/>
          </p:nvSpPr>
          <p:spPr>
            <a:xfrm rot="-5400000">
              <a:off x="4524349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 rot="5400000">
              <a:off x="5286200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 rot="-5400000">
              <a:off x="5286324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 rot="5400000">
              <a:off x="5286200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 rot="-5400000">
              <a:off x="5286324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 rot="5400000">
              <a:off x="5286200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 rot="-5400000">
              <a:off x="5286324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 rot="5400000">
              <a:off x="5286200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 rot="5400000">
              <a:off x="5286200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 rot="-5400000">
              <a:off x="5286324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 rot="5400000">
              <a:off x="5286200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 rot="-5400000">
              <a:off x="5286324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 rot="5400000">
              <a:off x="604817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-5400000">
              <a:off x="6048298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 rot="5400000">
              <a:off x="604817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1"/>
            <p:cNvSpPr/>
            <p:nvPr/>
          </p:nvSpPr>
          <p:spPr>
            <a:xfrm rot="-5400000">
              <a:off x="6048298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1"/>
            <p:cNvSpPr/>
            <p:nvPr/>
          </p:nvSpPr>
          <p:spPr>
            <a:xfrm rot="5400000">
              <a:off x="604817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1"/>
            <p:cNvSpPr/>
            <p:nvPr/>
          </p:nvSpPr>
          <p:spPr>
            <a:xfrm rot="-5400000">
              <a:off x="6048298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1"/>
            <p:cNvSpPr/>
            <p:nvPr/>
          </p:nvSpPr>
          <p:spPr>
            <a:xfrm rot="5400000">
              <a:off x="604817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1"/>
            <p:cNvSpPr/>
            <p:nvPr/>
          </p:nvSpPr>
          <p:spPr>
            <a:xfrm rot="5400000">
              <a:off x="604817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1"/>
            <p:cNvSpPr/>
            <p:nvPr/>
          </p:nvSpPr>
          <p:spPr>
            <a:xfrm rot="-5400000">
              <a:off x="6048298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1"/>
            <p:cNvSpPr/>
            <p:nvPr/>
          </p:nvSpPr>
          <p:spPr>
            <a:xfrm rot="5400000">
              <a:off x="604817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1"/>
            <p:cNvSpPr/>
            <p:nvPr/>
          </p:nvSpPr>
          <p:spPr>
            <a:xfrm rot="-5400000">
              <a:off x="6048298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1"/>
            <p:cNvSpPr/>
            <p:nvPr/>
          </p:nvSpPr>
          <p:spPr>
            <a:xfrm rot="5400000">
              <a:off x="6810149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1"/>
            <p:cNvSpPr/>
            <p:nvPr/>
          </p:nvSpPr>
          <p:spPr>
            <a:xfrm rot="-5400000">
              <a:off x="6810273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 rot="5400000">
              <a:off x="6810149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 rot="-5400000">
              <a:off x="6810273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 rot="5400000">
              <a:off x="6810149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 rot="-5400000">
              <a:off x="6810273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 rot="5400000">
              <a:off x="6810149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 rot="5400000">
              <a:off x="6810149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 rot="-5400000">
              <a:off x="6810273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 rot="5400000">
              <a:off x="6810149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 rot="-5400000">
              <a:off x="6810273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 rot="5400000">
              <a:off x="757217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 rot="-5400000">
              <a:off x="7572299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 rot="5400000">
              <a:off x="757217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 rot="-5400000">
              <a:off x="7572299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 rot="5400000">
              <a:off x="757217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 rot="-5400000">
              <a:off x="7572299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 rot="5400000">
              <a:off x="757217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1"/>
            <p:cNvSpPr/>
            <p:nvPr/>
          </p:nvSpPr>
          <p:spPr>
            <a:xfrm rot="5400000">
              <a:off x="757217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1"/>
            <p:cNvSpPr/>
            <p:nvPr/>
          </p:nvSpPr>
          <p:spPr>
            <a:xfrm rot="-5400000">
              <a:off x="7572299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1"/>
            <p:cNvSpPr/>
            <p:nvPr/>
          </p:nvSpPr>
          <p:spPr>
            <a:xfrm rot="5400000">
              <a:off x="757217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-5400000">
              <a:off x="7572299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1"/>
            <p:cNvSpPr/>
            <p:nvPr/>
          </p:nvSpPr>
          <p:spPr>
            <a:xfrm rot="5400000">
              <a:off x="833425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1"/>
            <p:cNvSpPr/>
            <p:nvPr/>
          </p:nvSpPr>
          <p:spPr>
            <a:xfrm rot="-5400000">
              <a:off x="8334377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1"/>
            <p:cNvSpPr/>
            <p:nvPr/>
          </p:nvSpPr>
          <p:spPr>
            <a:xfrm rot="5400000">
              <a:off x="833425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1"/>
            <p:cNvSpPr/>
            <p:nvPr/>
          </p:nvSpPr>
          <p:spPr>
            <a:xfrm rot="-5400000">
              <a:off x="8334377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1"/>
            <p:cNvSpPr/>
            <p:nvPr/>
          </p:nvSpPr>
          <p:spPr>
            <a:xfrm rot="5400000">
              <a:off x="833425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1"/>
            <p:cNvSpPr/>
            <p:nvPr/>
          </p:nvSpPr>
          <p:spPr>
            <a:xfrm rot="-5400000">
              <a:off x="8334377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1"/>
            <p:cNvSpPr/>
            <p:nvPr/>
          </p:nvSpPr>
          <p:spPr>
            <a:xfrm rot="5400000">
              <a:off x="833425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1"/>
            <p:cNvSpPr/>
            <p:nvPr/>
          </p:nvSpPr>
          <p:spPr>
            <a:xfrm rot="5400000">
              <a:off x="833425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1"/>
            <p:cNvSpPr/>
            <p:nvPr/>
          </p:nvSpPr>
          <p:spPr>
            <a:xfrm rot="-5400000">
              <a:off x="8334377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1"/>
            <p:cNvSpPr/>
            <p:nvPr/>
          </p:nvSpPr>
          <p:spPr>
            <a:xfrm rot="5400000">
              <a:off x="833425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1"/>
            <p:cNvSpPr/>
            <p:nvPr/>
          </p:nvSpPr>
          <p:spPr>
            <a:xfrm rot="-5400000">
              <a:off x="8334377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1"/>
            <p:cNvSpPr/>
            <p:nvPr/>
          </p:nvSpPr>
          <p:spPr>
            <a:xfrm rot="5400000">
              <a:off x="452422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1"/>
            <p:cNvSpPr/>
            <p:nvPr/>
          </p:nvSpPr>
          <p:spPr>
            <a:xfrm rot="5400000">
              <a:off x="452422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1"/>
            <p:cNvSpPr/>
            <p:nvPr/>
          </p:nvSpPr>
          <p:spPr>
            <a:xfrm rot="5400000">
              <a:off x="452422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1"/>
            <p:cNvSpPr/>
            <p:nvPr/>
          </p:nvSpPr>
          <p:spPr>
            <a:xfrm rot="5400000">
              <a:off x="452422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1"/>
            <p:cNvSpPr/>
            <p:nvPr/>
          </p:nvSpPr>
          <p:spPr>
            <a:xfrm rot="-5400000">
              <a:off x="4738699" y="4548163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1"/>
            <p:cNvSpPr/>
            <p:nvPr/>
          </p:nvSpPr>
          <p:spPr>
            <a:xfrm rot="5400000">
              <a:off x="452422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1"/>
            <p:cNvSpPr/>
            <p:nvPr/>
          </p:nvSpPr>
          <p:spPr>
            <a:xfrm rot="5400000">
              <a:off x="452422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1"/>
            <p:cNvSpPr/>
            <p:nvPr/>
          </p:nvSpPr>
          <p:spPr>
            <a:xfrm flipH="1" rot="-5400000">
              <a:off x="4738699" y="-166420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1"/>
            <p:cNvSpPr/>
            <p:nvPr/>
          </p:nvSpPr>
          <p:spPr>
            <a:xfrm rot="-5400000">
              <a:off x="5500674" y="4548163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1"/>
            <p:cNvSpPr/>
            <p:nvPr/>
          </p:nvSpPr>
          <p:spPr>
            <a:xfrm flipH="1" rot="-5400000">
              <a:off x="5500674" y="-166420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1"/>
            <p:cNvSpPr/>
            <p:nvPr/>
          </p:nvSpPr>
          <p:spPr>
            <a:xfrm rot="-5400000">
              <a:off x="6262648" y="4548163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1"/>
            <p:cNvSpPr/>
            <p:nvPr/>
          </p:nvSpPr>
          <p:spPr>
            <a:xfrm flipH="1" rot="-5400000">
              <a:off x="6262648" y="-166420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1"/>
            <p:cNvSpPr/>
            <p:nvPr/>
          </p:nvSpPr>
          <p:spPr>
            <a:xfrm rot="-5400000">
              <a:off x="7024623" y="4548163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1"/>
            <p:cNvSpPr/>
            <p:nvPr/>
          </p:nvSpPr>
          <p:spPr>
            <a:xfrm flipH="1" rot="-5400000">
              <a:off x="7024623" y="-166420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1"/>
            <p:cNvSpPr/>
            <p:nvPr/>
          </p:nvSpPr>
          <p:spPr>
            <a:xfrm rot="-5400000">
              <a:off x="7786649" y="4548163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1"/>
            <p:cNvSpPr/>
            <p:nvPr/>
          </p:nvSpPr>
          <p:spPr>
            <a:xfrm flipH="1" rot="-5400000">
              <a:off x="7786649" y="-166420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1"/>
            <p:cNvSpPr/>
            <p:nvPr/>
          </p:nvSpPr>
          <p:spPr>
            <a:xfrm rot="-5400000">
              <a:off x="8548727" y="4548163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1"/>
            <p:cNvSpPr/>
            <p:nvPr/>
          </p:nvSpPr>
          <p:spPr>
            <a:xfrm flipH="1" rot="-5400000">
              <a:off x="8548727" y="-166420"/>
              <a:ext cx="428700" cy="762000"/>
            </a:xfrm>
            <a:prstGeom prst="rtTriangle">
              <a:avLst/>
            </a:prstGeom>
            <a:solidFill>
              <a:srgbClr val="DFEEC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3" name="Google Shape;863;p41"/>
          <p:cNvSpPr/>
          <p:nvPr/>
        </p:nvSpPr>
        <p:spPr>
          <a:xfrm>
            <a:off x="1525050" y="1293850"/>
            <a:ext cx="6093900" cy="255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41"/>
          <p:cNvSpPr txBox="1"/>
          <p:nvPr>
            <p:ph type="title"/>
          </p:nvPr>
        </p:nvSpPr>
        <p:spPr>
          <a:xfrm>
            <a:off x="1876575" y="1668150"/>
            <a:ext cx="53910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865" name="Google Shape;865;p41"/>
          <p:cNvSpPr txBox="1"/>
          <p:nvPr>
            <p:ph idx="1" type="subTitle"/>
          </p:nvPr>
        </p:nvSpPr>
        <p:spPr>
          <a:xfrm>
            <a:off x="1876575" y="2930428"/>
            <a:ext cx="53910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866" name="Google Shape;866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2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publicdomainpictures.net/en/view-image.php?image=277971&amp;picture=farm-fresh-eggs-in-basket" TargetMode="External"/><Relationship Id="rId4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hyperlink" Target="https://commons.wikimedia.org/wiki/File:Johnson_and_Johnson_Logo.svg" TargetMode="External"/><Relationship Id="rId5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hyperlink" Target="https://commons.wikimedia.org/wiki/File:Johnson_and_Johnson_Logo.svg" TargetMode="External"/><Relationship Id="rId5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hyperlink" Target="https://commons.wikimedia.org/wiki/File:Johnson_and_Johnson_Logo.svg" TargetMode="External"/><Relationship Id="rId5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Relationship Id="rId4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upload.wikimedia.org/wikipedia/commons/b/b8/Cryptocurrency_logos.jpg" TargetMode="External"/><Relationship Id="rId4" Type="http://schemas.openxmlformats.org/officeDocument/2006/relationships/image" Target="../media/image2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upload.wikimedia.org/wikipedia/commons/thumb/a/a6/Anonymous_emblem.svg/1024px-Anonymous_emblem.svg.png" TargetMode="External"/><Relationship Id="rId4" Type="http://schemas.openxmlformats.org/officeDocument/2006/relationships/image" Target="../media/image1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upload.wikimedia.org/wikipedia/commons/6/6c/Unemployed_men_queued_outside_a_depression_soup_kitchen_opened_in_Chicago_by_Al_Capone%2C_02-1931_-_NARA_-_541927.jpg" TargetMode="External"/><Relationship Id="rId4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2"/>
          <p:cNvSpPr txBox="1"/>
          <p:nvPr>
            <p:ph type="title"/>
          </p:nvPr>
        </p:nvSpPr>
        <p:spPr>
          <a:xfrm>
            <a:off x="1876575" y="1668150"/>
            <a:ext cx="5391000" cy="118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(solid) portfolio</a:t>
            </a:r>
            <a:endParaRPr/>
          </a:p>
        </p:txBody>
      </p:sp>
      <p:sp>
        <p:nvSpPr>
          <p:cNvPr id="872" name="Google Shape;872;p42"/>
          <p:cNvSpPr txBox="1"/>
          <p:nvPr>
            <p:ph idx="1" type="subTitle"/>
          </p:nvPr>
        </p:nvSpPr>
        <p:spPr>
          <a:xfrm>
            <a:off x="1876575" y="2930428"/>
            <a:ext cx="5391000" cy="6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Diversification &amp; risk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51"/>
          <p:cNvSpPr txBox="1"/>
          <p:nvPr>
            <p:ph type="ctrTitle"/>
          </p:nvPr>
        </p:nvSpPr>
        <p:spPr>
          <a:xfrm>
            <a:off x="2689350" y="1848606"/>
            <a:ext cx="4146300" cy="182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deal with (unsystematic) risk?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7" name="Google Shape;937;p52"/>
          <p:cNvPicPr preferRelativeResize="0"/>
          <p:nvPr/>
        </p:nvPicPr>
        <p:blipFill rotWithShape="1">
          <a:blip r:embed="rId3">
            <a:alphaModFix amt="95000"/>
          </a:blip>
          <a:srcRect b="3341" l="0" r="0" t="3331"/>
          <a:stretch/>
        </p:blipFill>
        <p:spPr>
          <a:xfrm>
            <a:off x="25" y="0"/>
            <a:ext cx="4572004" cy="2571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52"/>
          <p:cNvPicPr preferRelativeResize="0"/>
          <p:nvPr/>
        </p:nvPicPr>
        <p:blipFill rotWithShape="1">
          <a:blip r:embed="rId4">
            <a:alphaModFix amt="95000"/>
          </a:blip>
          <a:srcRect b="15435" l="0" r="0" t="15442"/>
          <a:stretch/>
        </p:blipFill>
        <p:spPr>
          <a:xfrm>
            <a:off x="25" y="2571725"/>
            <a:ext cx="4572001" cy="25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52"/>
          <p:cNvSpPr txBox="1"/>
          <p:nvPr/>
        </p:nvSpPr>
        <p:spPr>
          <a:xfrm>
            <a:off x="4943275" y="848625"/>
            <a:ext cx="32886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</a:rPr>
              <a:t>Goal: </a:t>
            </a:r>
            <a:r>
              <a:rPr b="1" lang="en" sz="2100">
                <a:solidFill>
                  <a:schemeClr val="accent1"/>
                </a:solidFill>
              </a:rPr>
              <a:t>Uncorrelated</a:t>
            </a:r>
            <a:r>
              <a:rPr lang="en" sz="2100">
                <a:solidFill>
                  <a:schemeClr val="accent1"/>
                </a:solidFill>
              </a:rPr>
              <a:t>  - trends that don’t move same way</a:t>
            </a:r>
            <a:endParaRPr sz="2100">
              <a:solidFill>
                <a:schemeClr val="accent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-"/>
            </a:pPr>
            <a:r>
              <a:rPr lang="en" sz="2100">
                <a:solidFill>
                  <a:schemeClr val="accent1"/>
                </a:solidFill>
              </a:rPr>
              <a:t>Gold and bitcoin</a:t>
            </a:r>
            <a:endParaRPr sz="21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</a:rPr>
              <a:t>So, maybe its clear which is uncorrelated?</a:t>
            </a:r>
            <a:endParaRPr sz="21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4" name="Google Shape;944;p53"/>
          <p:cNvPicPr preferRelativeResize="0"/>
          <p:nvPr/>
        </p:nvPicPr>
        <p:blipFill rotWithShape="1">
          <a:blip r:embed="rId3">
            <a:alphaModFix/>
          </a:blip>
          <a:srcRect b="0" l="1774" r="1765" t="0"/>
          <a:stretch/>
        </p:blipFill>
        <p:spPr>
          <a:xfrm>
            <a:off x="3047650" y="0"/>
            <a:ext cx="60963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53"/>
          <p:cNvSpPr txBox="1"/>
          <p:nvPr>
            <p:ph idx="1" type="body"/>
          </p:nvPr>
        </p:nvSpPr>
        <p:spPr>
          <a:xfrm>
            <a:off x="185350" y="632025"/>
            <a:ext cx="2683200" cy="3706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</a:t>
            </a:r>
            <a:r>
              <a:rPr b="1" lang="en"/>
              <a:t>Correlations</a:t>
            </a:r>
            <a:r>
              <a:rPr lang="en"/>
              <a:t>? - How closely the prices of two stocks move together or not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Can be positive or negative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53"/>
          <p:cNvSpPr/>
          <p:nvPr/>
        </p:nvSpPr>
        <p:spPr>
          <a:xfrm rot="5400000">
            <a:off x="-150" y="150"/>
            <a:ext cx="715200" cy="714900"/>
          </a:xfrm>
          <a:prstGeom prst="rtTriangle">
            <a:avLst/>
          </a:prstGeom>
          <a:solidFill>
            <a:srgbClr val="FFFFFF">
              <a:alpha val="4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54"/>
          <p:cNvSpPr txBox="1"/>
          <p:nvPr>
            <p:ph type="title"/>
          </p:nvPr>
        </p:nvSpPr>
        <p:spPr>
          <a:xfrm>
            <a:off x="1885350" y="1897113"/>
            <a:ext cx="5373300" cy="134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diversification?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55"/>
          <p:cNvSpPr txBox="1"/>
          <p:nvPr>
            <p:ph type="title"/>
          </p:nvPr>
        </p:nvSpPr>
        <p:spPr>
          <a:xfrm>
            <a:off x="308775" y="770525"/>
            <a:ext cx="28668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Diversification</a:t>
            </a:r>
            <a:endParaRPr/>
          </a:p>
        </p:txBody>
      </p:sp>
      <p:sp>
        <p:nvSpPr>
          <p:cNvPr id="957" name="Google Shape;957;p55"/>
          <p:cNvSpPr txBox="1"/>
          <p:nvPr>
            <p:ph idx="1" type="body"/>
          </p:nvPr>
        </p:nvSpPr>
        <p:spPr>
          <a:xfrm>
            <a:off x="4022850" y="770525"/>
            <a:ext cx="4919400" cy="38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Investing in stocks with different features, like location, industry, etc.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Diversification allows you to “cushion” your losses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If one stock falls, at least the other might rise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Likewise with </a:t>
            </a:r>
            <a:r>
              <a:rPr lang="en"/>
              <a:t>baskets</a:t>
            </a:r>
            <a:r>
              <a:rPr lang="en"/>
              <a:t> of eggs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8" name="Google Shape;958;p5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450" y="2108350"/>
            <a:ext cx="3276499" cy="21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55"/>
          <p:cNvSpPr txBox="1"/>
          <p:nvPr/>
        </p:nvSpPr>
        <p:spPr>
          <a:xfrm>
            <a:off x="752650" y="4399025"/>
            <a:ext cx="192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Not the best idea...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56"/>
          <p:cNvSpPr txBox="1"/>
          <p:nvPr>
            <p:ph type="title"/>
          </p:nvPr>
        </p:nvSpPr>
        <p:spPr>
          <a:xfrm>
            <a:off x="308775" y="770525"/>
            <a:ext cx="28668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Diversification</a:t>
            </a:r>
            <a:endParaRPr/>
          </a:p>
        </p:txBody>
      </p:sp>
      <p:sp>
        <p:nvSpPr>
          <p:cNvPr id="965" name="Google Shape;965;p56"/>
          <p:cNvSpPr txBox="1"/>
          <p:nvPr>
            <p:ph idx="1" type="body"/>
          </p:nvPr>
        </p:nvSpPr>
        <p:spPr>
          <a:xfrm>
            <a:off x="4022850" y="770525"/>
            <a:ext cx="4919400" cy="38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I.e Apple and JNJ? If I invest in both, that be diversified?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Apple - laptops, phones, software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JNJ - health, beauty, home-stuff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66" name="Google Shape;96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129" y="2201775"/>
            <a:ext cx="2395775" cy="28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5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563" y="1533928"/>
            <a:ext cx="3175578" cy="574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57"/>
          <p:cNvSpPr txBox="1"/>
          <p:nvPr>
            <p:ph type="title"/>
          </p:nvPr>
        </p:nvSpPr>
        <p:spPr>
          <a:xfrm>
            <a:off x="308775" y="770525"/>
            <a:ext cx="28668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Diversification</a:t>
            </a:r>
            <a:endParaRPr/>
          </a:p>
        </p:txBody>
      </p:sp>
      <p:sp>
        <p:nvSpPr>
          <p:cNvPr id="973" name="Google Shape;973;p57"/>
          <p:cNvSpPr txBox="1"/>
          <p:nvPr>
            <p:ph idx="1" type="body"/>
          </p:nvPr>
        </p:nvSpPr>
        <p:spPr>
          <a:xfrm>
            <a:off x="4022850" y="770525"/>
            <a:ext cx="4919400" cy="38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I.e Apple and JNJ? If I invest in both, that be diversified?</a:t>
            </a:r>
            <a:endParaRPr/>
          </a:p>
          <a:p>
            <a:pPr indent="-317500" lvl="0" marL="9144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Both are large, different businesses, performance directly related</a:t>
            </a:r>
            <a:endParaRPr b="1"/>
          </a:p>
          <a:p>
            <a:pPr indent="-304800" lvl="1" marL="914400" rtl="0" algn="l">
              <a:spcBef>
                <a:spcPts val="1600"/>
              </a:spcBef>
              <a:spcAft>
                <a:spcPts val="0"/>
              </a:spcAft>
              <a:buSzPts val="1200"/>
              <a:buChar char="-"/>
            </a:pPr>
            <a:r>
              <a:rPr b="1" lang="en"/>
              <a:t>They are “different enough”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4" name="Google Shape;97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529" y="2098925"/>
            <a:ext cx="2395775" cy="28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5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763" y="3384203"/>
            <a:ext cx="3175578" cy="574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58"/>
          <p:cNvSpPr txBox="1"/>
          <p:nvPr>
            <p:ph type="title"/>
          </p:nvPr>
        </p:nvSpPr>
        <p:spPr>
          <a:xfrm>
            <a:off x="308775" y="770525"/>
            <a:ext cx="28668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Diversification</a:t>
            </a:r>
            <a:endParaRPr/>
          </a:p>
        </p:txBody>
      </p:sp>
      <p:sp>
        <p:nvSpPr>
          <p:cNvPr id="981" name="Google Shape;981;p58"/>
          <p:cNvSpPr txBox="1"/>
          <p:nvPr>
            <p:ph idx="1" type="body"/>
          </p:nvPr>
        </p:nvSpPr>
        <p:spPr>
          <a:xfrm>
            <a:off x="4022850" y="770525"/>
            <a:ext cx="4919400" cy="38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Can apply to different </a:t>
            </a:r>
            <a:r>
              <a:rPr b="1" lang="en"/>
              <a:t>assets</a:t>
            </a:r>
            <a:endParaRPr b="1"/>
          </a:p>
          <a:p>
            <a:pPr indent="-304800" lvl="1" marL="914400" rtl="0" algn="l">
              <a:spcBef>
                <a:spcPts val="1600"/>
              </a:spcBef>
              <a:spcAft>
                <a:spcPts val="0"/>
              </a:spcAft>
              <a:buSzPts val="1200"/>
              <a:buChar char="-"/>
            </a:pPr>
            <a:r>
              <a:rPr b="1" lang="en"/>
              <a:t>Stocks, bonds, gold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I.e. usually have stocks to balance with slower more stable bonds.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2" name="Google Shape;98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529" y="2098925"/>
            <a:ext cx="2395775" cy="28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5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763" y="3384203"/>
            <a:ext cx="3175578" cy="574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8" name="Google Shape;988;p59"/>
          <p:cNvPicPr preferRelativeResize="0"/>
          <p:nvPr/>
        </p:nvPicPr>
        <p:blipFill rotWithShape="1">
          <a:blip r:embed="rId3">
            <a:alphaModFix/>
          </a:blip>
          <a:srcRect b="0" l="4726" r="4726" t="0"/>
          <a:stretch/>
        </p:blipFill>
        <p:spPr>
          <a:xfrm>
            <a:off x="409538" y="1264000"/>
            <a:ext cx="4075228" cy="300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59"/>
          <p:cNvPicPr preferRelativeResize="0"/>
          <p:nvPr/>
        </p:nvPicPr>
        <p:blipFill rotWithShape="1">
          <a:blip r:embed="rId4">
            <a:alphaModFix/>
          </a:blip>
          <a:srcRect b="29135" l="0" r="0" t="29135"/>
          <a:stretch/>
        </p:blipFill>
        <p:spPr>
          <a:xfrm>
            <a:off x="4659263" y="1264000"/>
            <a:ext cx="4075198" cy="3000526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diversified investment?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60"/>
          <p:cNvSpPr txBox="1"/>
          <p:nvPr>
            <p:ph type="ctrTitle"/>
          </p:nvPr>
        </p:nvSpPr>
        <p:spPr>
          <a:xfrm>
            <a:off x="2689350" y="1848606"/>
            <a:ext cx="4146300" cy="182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ways can you diversify?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43"/>
          <p:cNvSpPr txBox="1"/>
          <p:nvPr>
            <p:ph type="title"/>
          </p:nvPr>
        </p:nvSpPr>
        <p:spPr>
          <a:xfrm>
            <a:off x="311700" y="1087050"/>
            <a:ext cx="8520600" cy="3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Risk (8 min)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Diversification (7min)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Activity (8min)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Money Funds (6min)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Kahoot (12min)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Extra (5min) </a:t>
            </a:r>
            <a:endParaRPr sz="3000"/>
          </a:p>
        </p:txBody>
      </p:sp>
      <p:sp>
        <p:nvSpPr>
          <p:cNvPr id="878" name="Google Shape;878;p43"/>
          <p:cNvSpPr txBox="1"/>
          <p:nvPr>
            <p:ph idx="1" type="body"/>
          </p:nvPr>
        </p:nvSpPr>
        <p:spPr>
          <a:xfrm>
            <a:off x="408975" y="324250"/>
            <a:ext cx="8520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Outline</a:t>
            </a:r>
            <a:endParaRPr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61"/>
          <p:cNvSpPr txBox="1"/>
          <p:nvPr>
            <p:ph type="title"/>
          </p:nvPr>
        </p:nvSpPr>
        <p:spPr>
          <a:xfrm>
            <a:off x="408119" y="160369"/>
            <a:ext cx="64476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"/>
              <a:t>Diversification by Sector Definitions </a:t>
            </a:r>
            <a:endParaRPr/>
          </a:p>
        </p:txBody>
      </p:sp>
      <p:sp>
        <p:nvSpPr>
          <p:cNvPr id="1002" name="Google Shape;1002;p61"/>
          <p:cNvSpPr txBox="1"/>
          <p:nvPr>
            <p:ph idx="1" type="body"/>
          </p:nvPr>
        </p:nvSpPr>
        <p:spPr>
          <a:xfrm>
            <a:off x="327650" y="760050"/>
            <a:ext cx="8586600" cy="3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Services - tv, phone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Consumer Discretionary - your wants: gadgetry, entertainment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Consumer Staples - your needs: food, beverage, etc.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chemeClr val="dk1"/>
                </a:solidFill>
                <a:highlight>
                  <a:srgbClr val="4285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Energy - oil and gas companies (e</a:t>
            </a:r>
            <a:r>
              <a:rPr b="1" lang="en">
                <a:solidFill>
                  <a:schemeClr val="dk1"/>
                </a:solidFill>
                <a:highlight>
                  <a:srgbClr val="4285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xxon mobil)</a:t>
            </a:r>
            <a:endParaRPr b="1" sz="1800">
              <a:solidFill>
                <a:schemeClr val="dk1"/>
              </a:solidFill>
              <a:highlight>
                <a:srgbClr val="4285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Financials - banks, insurance companies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chemeClr val="dk1"/>
                </a:solidFill>
                <a:highlight>
                  <a:srgbClr val="4285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Health Care - pharmaceutical companies (sho</a:t>
            </a:r>
            <a:r>
              <a:rPr b="1" lang="en">
                <a:solidFill>
                  <a:schemeClr val="dk1"/>
                </a:solidFill>
                <a:highlight>
                  <a:srgbClr val="4285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ckwav)</a:t>
            </a:r>
            <a:endParaRPr b="1" sz="1800">
              <a:solidFill>
                <a:schemeClr val="dk1"/>
              </a:solidFill>
              <a:highlight>
                <a:srgbClr val="4285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Industrials - companies that produce goods like aircraft, trains, buildings;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highlight>
                  <a:schemeClr val="accen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Information Technology - computer software,  (adobe/</a:t>
            </a:r>
            <a:r>
              <a:rPr lang="en">
                <a:solidFill>
                  <a:schemeClr val="dk1"/>
                </a:solidFill>
                <a:highlight>
                  <a:schemeClr val="accen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amazon</a:t>
            </a:r>
            <a:r>
              <a:rPr lang="en" sz="1800">
                <a:solidFill>
                  <a:schemeClr val="dk1"/>
                </a:solidFill>
                <a:highlight>
                  <a:schemeClr val="accen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800">
              <a:solidFill>
                <a:schemeClr val="dk1"/>
              </a:solidFill>
              <a:highlight>
                <a:schemeClr val="accen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800">
                <a:solidFill>
                  <a:schemeClr val="dk1"/>
                </a:solidFill>
                <a:highlight>
                  <a:schemeClr val="accen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Materials -</a:t>
            </a:r>
            <a:r>
              <a:rPr lang="en" sz="900">
                <a:solidFill>
                  <a:srgbClr val="121212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>
                <a:solidFill>
                  <a:srgbClr val="121212"/>
                </a:solidFill>
                <a:highlight>
                  <a:schemeClr val="accen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companies that produce raw materials: metal, plastic, cardboard, concrete </a:t>
            </a:r>
            <a:endParaRPr sz="2700">
              <a:solidFill>
                <a:schemeClr val="dk1"/>
              </a:solidFill>
              <a:highlight>
                <a:schemeClr val="accen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 Estate - housing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Utilities - </a:t>
            </a: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services used by the public: i.e. sewage, telephone, and transportation. 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190500" lvl="0" marL="254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190500" lvl="0" marL="254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190500" lvl="0" marL="254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62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</p:txBody>
      </p:sp>
      <p:sp>
        <p:nvSpPr>
          <p:cNvPr id="1008" name="Google Shape;1008;p62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pic>
        <p:nvPicPr>
          <p:cNvPr id="1009" name="Google Shape;100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51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63"/>
          <p:cNvSpPr txBox="1"/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means of diversifying</a:t>
            </a:r>
            <a:endParaRPr/>
          </a:p>
        </p:txBody>
      </p:sp>
      <p:sp>
        <p:nvSpPr>
          <p:cNvPr id="1015" name="Google Shape;1015;p63"/>
          <p:cNvSpPr txBox="1"/>
          <p:nvPr>
            <p:ph idx="1" type="body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By country - US, Japan, Latin America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By how many stocks you own per company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By some metric (i.e. subsector, size, profit)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64"/>
          <p:cNvSpPr txBox="1"/>
          <p:nvPr>
            <p:ph type="title"/>
          </p:nvPr>
        </p:nvSpPr>
        <p:spPr>
          <a:xfrm>
            <a:off x="1885350" y="1897113"/>
            <a:ext cx="5373300" cy="134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Diversification Activity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Google Shape;1025;p65"/>
          <p:cNvPicPr preferRelativeResize="0"/>
          <p:nvPr/>
        </p:nvPicPr>
        <p:blipFill rotWithShape="1">
          <a:blip r:embed="rId3">
            <a:alphaModFix/>
          </a:blip>
          <a:srcRect b="0" l="2534" r="2525" t="0"/>
          <a:stretch/>
        </p:blipFill>
        <p:spPr>
          <a:xfrm>
            <a:off x="0" y="0"/>
            <a:ext cx="60963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65"/>
          <p:cNvSpPr txBox="1"/>
          <p:nvPr>
            <p:ph type="title"/>
          </p:nvPr>
        </p:nvSpPr>
        <p:spPr>
          <a:xfrm>
            <a:off x="6293125" y="754675"/>
            <a:ext cx="2665500" cy="362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1st and 2nd column- which is more diversified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66"/>
          <p:cNvSpPr txBox="1"/>
          <p:nvPr>
            <p:ph type="ctrTitle"/>
          </p:nvPr>
        </p:nvSpPr>
        <p:spPr>
          <a:xfrm>
            <a:off x="2689350" y="1848606"/>
            <a:ext cx="4146300" cy="1827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ETF? MTF? HF? Role in Diversification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Google Shape;1036;p67"/>
          <p:cNvPicPr preferRelativeResize="0"/>
          <p:nvPr/>
        </p:nvPicPr>
        <p:blipFill rotWithShape="1">
          <a:blip r:embed="rId3">
            <a:alphaModFix/>
          </a:blip>
          <a:srcRect b="0" l="38508" r="38508" t="0"/>
          <a:stretch/>
        </p:blipFill>
        <p:spPr>
          <a:xfrm>
            <a:off x="3" y="0"/>
            <a:ext cx="3445526" cy="257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67"/>
          <p:cNvPicPr preferRelativeResize="0"/>
          <p:nvPr/>
        </p:nvPicPr>
        <p:blipFill rotWithShape="1">
          <a:blip r:embed="rId4">
            <a:alphaModFix/>
          </a:blip>
          <a:srcRect b="9625" l="0" r="0" t="9625"/>
          <a:stretch/>
        </p:blipFill>
        <p:spPr>
          <a:xfrm>
            <a:off x="0" y="2571750"/>
            <a:ext cx="3445525" cy="257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Google Shape;1038;p67"/>
          <p:cNvSpPr txBox="1"/>
          <p:nvPr>
            <p:ph type="title"/>
          </p:nvPr>
        </p:nvSpPr>
        <p:spPr>
          <a:xfrm>
            <a:off x="4049113" y="307825"/>
            <a:ext cx="4779300" cy="1418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ETFs (exchange Traded Fund)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39" name="Google Shape;1039;p67"/>
          <p:cNvSpPr txBox="1"/>
          <p:nvPr>
            <p:ph idx="1" type="body"/>
          </p:nvPr>
        </p:nvSpPr>
        <p:spPr>
          <a:xfrm>
            <a:off x="4054888" y="1808125"/>
            <a:ext cx="4779300" cy="2768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ETF (Exchange Traded Fund) “tracks” the performance of many companies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Is similar to buying many companies at once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Google Shape;1044;p68"/>
          <p:cNvPicPr preferRelativeResize="0"/>
          <p:nvPr/>
        </p:nvPicPr>
        <p:blipFill rotWithShape="1">
          <a:blip r:embed="rId3">
            <a:alphaModFix/>
          </a:blip>
          <a:srcRect b="0" l="38508" r="38508" t="0"/>
          <a:stretch/>
        </p:blipFill>
        <p:spPr>
          <a:xfrm>
            <a:off x="3" y="0"/>
            <a:ext cx="3445526" cy="257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68"/>
          <p:cNvPicPr preferRelativeResize="0"/>
          <p:nvPr/>
        </p:nvPicPr>
        <p:blipFill rotWithShape="1">
          <a:blip r:embed="rId4">
            <a:alphaModFix/>
          </a:blip>
          <a:srcRect b="9625" l="0" r="0" t="9625"/>
          <a:stretch/>
        </p:blipFill>
        <p:spPr>
          <a:xfrm>
            <a:off x="0" y="2571750"/>
            <a:ext cx="3445525" cy="257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p68"/>
          <p:cNvSpPr txBox="1"/>
          <p:nvPr>
            <p:ph type="title"/>
          </p:nvPr>
        </p:nvSpPr>
        <p:spPr>
          <a:xfrm>
            <a:off x="4049113" y="307825"/>
            <a:ext cx="4779300" cy="1418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ETFs (exchange Traded Fund)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47" name="Google Shape;1047;p68"/>
          <p:cNvSpPr txBox="1"/>
          <p:nvPr>
            <p:ph idx="1" type="body"/>
          </p:nvPr>
        </p:nvSpPr>
        <p:spPr>
          <a:xfrm>
            <a:off x="4054888" y="1808125"/>
            <a:ext cx="4779300" cy="2768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Great way to diversify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Example: S&amp;P500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Google Shape;1052;p69"/>
          <p:cNvPicPr preferRelativeResize="0"/>
          <p:nvPr/>
        </p:nvPicPr>
        <p:blipFill rotWithShape="1">
          <a:blip r:embed="rId3">
            <a:alphaModFix/>
          </a:blip>
          <a:srcRect b="0" l="25615" r="25620" t="0"/>
          <a:stretch/>
        </p:blipFill>
        <p:spPr>
          <a:xfrm>
            <a:off x="5890075" y="321600"/>
            <a:ext cx="2949448" cy="221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69"/>
          <p:cNvPicPr preferRelativeResize="0"/>
          <p:nvPr/>
        </p:nvPicPr>
        <p:blipFill rotWithShape="1">
          <a:blip r:embed="rId4">
            <a:alphaModFix/>
          </a:blip>
          <a:srcRect b="0" l="13830" r="13837" t="0"/>
          <a:stretch/>
        </p:blipFill>
        <p:spPr>
          <a:xfrm>
            <a:off x="5897312" y="2609825"/>
            <a:ext cx="2949447" cy="221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69"/>
          <p:cNvSpPr txBox="1"/>
          <p:nvPr>
            <p:ph type="title"/>
          </p:nvPr>
        </p:nvSpPr>
        <p:spPr>
          <a:xfrm>
            <a:off x="304475" y="307825"/>
            <a:ext cx="4779300" cy="141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diversify (with help)</a:t>
            </a:r>
            <a:endParaRPr/>
          </a:p>
        </p:txBody>
      </p:sp>
      <p:sp>
        <p:nvSpPr>
          <p:cNvPr id="1055" name="Google Shape;1055;p69"/>
          <p:cNvSpPr txBox="1"/>
          <p:nvPr>
            <p:ph idx="1" type="body"/>
          </p:nvPr>
        </p:nvSpPr>
        <p:spPr>
          <a:xfrm>
            <a:off x="304475" y="1808125"/>
            <a:ext cx="4779300" cy="301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Mutual funds - a fund that is managed by a group of investors; 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less risk via diversification,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Professional, not personal </a:t>
            </a:r>
            <a:r>
              <a:rPr lang="en"/>
              <a:t>management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70"/>
          <p:cNvPicPr preferRelativeResize="0"/>
          <p:nvPr/>
        </p:nvPicPr>
        <p:blipFill rotWithShape="1">
          <a:blip r:embed="rId3">
            <a:alphaModFix amt="60000"/>
          </a:blip>
          <a:srcRect b="0" l="7345" r="7345" t="0"/>
          <a:stretch/>
        </p:blipFill>
        <p:spPr>
          <a:xfrm>
            <a:off x="0" y="0"/>
            <a:ext cx="3512599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70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Hedge funds?</a:t>
            </a:r>
            <a:endParaRPr/>
          </a:p>
        </p:txBody>
      </p:sp>
      <p:sp>
        <p:nvSpPr>
          <p:cNvPr id="1062" name="Google Shape;1062;p70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Differences from Mutual Fund: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expensive than a mutual fund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riskier strategies than a mutual funds</a:t>
            </a:r>
            <a:endParaRPr/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Thus, has potential for greater returns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44"/>
          <p:cNvSpPr txBox="1"/>
          <p:nvPr>
            <p:ph type="title"/>
          </p:nvPr>
        </p:nvSpPr>
        <p:spPr>
          <a:xfrm>
            <a:off x="1885350" y="1897113"/>
            <a:ext cx="5373300" cy="134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risk?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71"/>
          <p:cNvSpPr txBox="1"/>
          <p:nvPr>
            <p:ph idx="1" type="body"/>
          </p:nvPr>
        </p:nvSpPr>
        <p:spPr>
          <a:xfrm>
            <a:off x="508000" y="158750"/>
            <a:ext cx="6447600" cy="45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/>
              <a:t>The differences of each fund can be demonstrated using spectrums, which are: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/>
              <a:t>Less risky        --------------------------------  very risky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/>
              <a:t>Cheap              ------------------------------- expensive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/>
              <a:t>Less profitable -------------------------------  Most (potential )profitable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/>
              <a:t>For each range, ETFs would be on the left, Mutual funds in the middle, and Hedge funds, on the right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72"/>
          <p:cNvSpPr txBox="1"/>
          <p:nvPr>
            <p:ph type="ctrTitle"/>
          </p:nvPr>
        </p:nvSpPr>
        <p:spPr>
          <a:xfrm>
            <a:off x="661050" y="542100"/>
            <a:ext cx="7821900" cy="4059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Cryptocurrency?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b/b8/Cryptocurrency_logos.jpg" id="1079" name="Google Shape;1079;p7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3677" r="3686" t="0"/>
          <a:stretch/>
        </p:blipFill>
        <p:spPr>
          <a:xfrm>
            <a:off x="0" y="0"/>
            <a:ext cx="914400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73"/>
          <p:cNvSpPr/>
          <p:nvPr/>
        </p:nvSpPr>
        <p:spPr>
          <a:xfrm>
            <a:off x="0" y="0"/>
            <a:ext cx="2811300" cy="5143500"/>
          </a:xfrm>
          <a:prstGeom prst="rect">
            <a:avLst/>
          </a:prstGeom>
          <a:solidFill>
            <a:srgbClr val="FFFFFF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73"/>
          <p:cNvSpPr txBox="1"/>
          <p:nvPr>
            <p:ph type="title"/>
          </p:nvPr>
        </p:nvSpPr>
        <p:spPr>
          <a:xfrm>
            <a:off x="232878" y="219975"/>
            <a:ext cx="2336400" cy="915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Cryptocurrency</a:t>
            </a:r>
            <a:endParaRPr/>
          </a:p>
        </p:txBody>
      </p:sp>
      <p:sp>
        <p:nvSpPr>
          <p:cNvPr id="1082" name="Google Shape;1082;p73"/>
          <p:cNvSpPr txBox="1"/>
          <p:nvPr>
            <p:ph idx="1" type="body"/>
          </p:nvPr>
        </p:nvSpPr>
        <p:spPr>
          <a:xfrm>
            <a:off x="232875" y="1290250"/>
            <a:ext cx="2336400" cy="3522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 sz="1800">
                <a:solidFill>
                  <a:schemeClr val="dk2"/>
                </a:solidFill>
              </a:rPr>
              <a:t>Digital Currency </a:t>
            </a:r>
            <a:r>
              <a:rPr lang="en" sz="1800">
                <a:solidFill>
                  <a:schemeClr val="dk2"/>
                </a:solidFill>
              </a:rPr>
              <a:t>(bitcoin, ethereum, etc.)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254000" lvl="0" marL="342900" rtl="0" algn="l">
              <a:spcBef>
                <a:spcPts val="1600"/>
              </a:spcBef>
              <a:spcAft>
                <a:spcPts val="0"/>
              </a:spcAft>
              <a:buSzPts val="1400"/>
              <a:buAutoNum type="arabicParenR"/>
            </a:pPr>
            <a:r>
              <a:rPr b="1" lang="en"/>
              <a:t>decentralized </a:t>
            </a:r>
            <a:endParaRPr b="1"/>
          </a:p>
          <a:p>
            <a:pPr indent="-241300" lvl="1" marL="685800" rtl="0" algn="l">
              <a:spcBef>
                <a:spcPts val="0"/>
              </a:spcBef>
              <a:spcAft>
                <a:spcPts val="0"/>
              </a:spcAft>
              <a:buSzPts val="1200"/>
              <a:buAutoNum type="alphaLcParenR"/>
            </a:pPr>
            <a:r>
              <a:rPr lang="en"/>
              <a:t>non-regulated by govt</a:t>
            </a:r>
            <a:endParaRPr/>
          </a:p>
          <a:p>
            <a:pPr indent="-241300" lvl="1" marL="685800" rtl="0" algn="l">
              <a:spcBef>
                <a:spcPts val="0"/>
              </a:spcBef>
              <a:spcAft>
                <a:spcPts val="0"/>
              </a:spcAft>
              <a:buSzPts val="1200"/>
              <a:buAutoNum type="alphaLcParenR"/>
            </a:pPr>
            <a:r>
              <a:rPr lang="en"/>
              <a:t>anonymous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74"/>
          <p:cNvSpPr/>
          <p:nvPr/>
        </p:nvSpPr>
        <p:spPr>
          <a:xfrm>
            <a:off x="0" y="0"/>
            <a:ext cx="2811300" cy="5143500"/>
          </a:xfrm>
          <a:prstGeom prst="rect">
            <a:avLst/>
          </a:prstGeom>
          <a:solidFill>
            <a:srgbClr val="FFFFFF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74"/>
          <p:cNvSpPr txBox="1"/>
          <p:nvPr>
            <p:ph type="title"/>
          </p:nvPr>
        </p:nvSpPr>
        <p:spPr>
          <a:xfrm>
            <a:off x="232878" y="219975"/>
            <a:ext cx="2336400" cy="915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Cryptocurrency</a:t>
            </a:r>
            <a:endParaRPr/>
          </a:p>
        </p:txBody>
      </p:sp>
      <p:sp>
        <p:nvSpPr>
          <p:cNvPr id="1090" name="Google Shape;1090;p74"/>
          <p:cNvSpPr txBox="1"/>
          <p:nvPr>
            <p:ph idx="1" type="body"/>
          </p:nvPr>
        </p:nvSpPr>
        <p:spPr>
          <a:xfrm>
            <a:off x="232875" y="1378275"/>
            <a:ext cx="2578500" cy="35220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2) Created through </a:t>
            </a:r>
            <a:r>
              <a:rPr b="1" lang="en"/>
              <a:t>mining </a:t>
            </a:r>
            <a:endParaRPr b="1"/>
          </a:p>
          <a:p>
            <a:pPr indent="-241300" lvl="1" marL="685800" rtl="0" algn="l">
              <a:spcBef>
                <a:spcPts val="1600"/>
              </a:spcBef>
              <a:spcAft>
                <a:spcPts val="0"/>
              </a:spcAft>
              <a:buSzPts val="1200"/>
              <a:buAutoNum type="alphaLcParenR"/>
            </a:pPr>
            <a:r>
              <a:rPr lang="en"/>
              <a:t>solving math problems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3) transaction happens via </a:t>
            </a:r>
            <a:r>
              <a:rPr b="1" lang="en"/>
              <a:t>Blockchain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1" name="Google Shape;1091;p74"/>
          <p:cNvPicPr preferRelativeResize="0"/>
          <p:nvPr/>
        </p:nvPicPr>
        <p:blipFill rotWithShape="1">
          <a:blip r:embed="rId3">
            <a:alphaModFix/>
          </a:blip>
          <a:srcRect b="0" l="5548" r="5539" t="0"/>
          <a:stretch/>
        </p:blipFill>
        <p:spPr>
          <a:xfrm>
            <a:off x="4201930" y="307819"/>
            <a:ext cx="3324282" cy="2493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74"/>
          <p:cNvPicPr preferRelativeResize="0"/>
          <p:nvPr/>
        </p:nvPicPr>
        <p:blipFill rotWithShape="1">
          <a:blip r:embed="rId4">
            <a:alphaModFix/>
          </a:blip>
          <a:srcRect b="12495" l="0" r="0" t="12502"/>
          <a:stretch/>
        </p:blipFill>
        <p:spPr>
          <a:xfrm>
            <a:off x="5309250" y="2168775"/>
            <a:ext cx="3537507" cy="265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8" name="Google Shape;1098;p75"/>
          <p:cNvPicPr preferRelativeResize="0"/>
          <p:nvPr/>
        </p:nvPicPr>
        <p:blipFill rotWithShape="1">
          <a:blip r:embed="rId3">
            <a:alphaModFix/>
          </a:blip>
          <a:srcRect b="0" l="10493" r="10493" t="0"/>
          <a:stretch/>
        </p:blipFill>
        <p:spPr>
          <a:xfrm>
            <a:off x="3047650" y="0"/>
            <a:ext cx="6096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75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Is it useful? - Cons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00" name="Google Shape;1100;p75"/>
          <p:cNvSpPr txBox="1"/>
          <p:nvPr>
            <p:ph idx="1" type="body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&gt; Seen as a tool for gambling;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&gt; No use in most online retailer;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thumb/a/a6/Anonymous_emblem.svg/1024px-Anonymous_emblem.svg.png" id="1106" name="Google Shape;1106;p7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7813" l="0" r="0" t="7813"/>
          <a:stretch/>
        </p:blipFill>
        <p:spPr>
          <a:xfrm>
            <a:off x="3047650" y="0"/>
            <a:ext cx="60963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7" name="Google Shape;1107;p76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Is it useful? - Pros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08" name="Google Shape;1108;p76"/>
          <p:cNvSpPr txBox="1"/>
          <p:nvPr>
            <p:ph idx="1" type="body"/>
          </p:nvPr>
        </p:nvSpPr>
        <p:spPr>
          <a:xfrm>
            <a:off x="233600" y="1798300"/>
            <a:ext cx="2566200" cy="15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anonymous transactions</a:t>
            </a:r>
            <a:endParaRPr>
              <a:solidFill>
                <a:schemeClr val="dk2"/>
              </a:solidFill>
            </a:endParaRPr>
          </a:p>
          <a:p>
            <a:pPr indent="0" lvl="0" marL="3429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254000" lvl="0" marL="3429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protection from bank failures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" name="Google Shape;1114;p77"/>
          <p:cNvPicPr preferRelativeResize="0"/>
          <p:nvPr/>
        </p:nvPicPr>
        <p:blipFill rotWithShape="1">
          <a:blip r:embed="rId3">
            <a:alphaModFix/>
          </a:blip>
          <a:srcRect b="0" l="583" r="573" t="0"/>
          <a:stretch/>
        </p:blipFill>
        <p:spPr>
          <a:xfrm>
            <a:off x="3047650" y="0"/>
            <a:ext cx="60963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5" name="Google Shape;1115;p77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Should I invest?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6" name="Google Shape;1116;p77"/>
          <p:cNvSpPr txBox="1"/>
          <p:nvPr>
            <p:ph idx="1" type="body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~ Bitcoin shows volatility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~ large price range (17k-47k)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254000" lvl="0" marL="3429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BE CAREFUL!!!!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78"/>
          <p:cNvSpPr txBox="1"/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other hand to consider</a:t>
            </a:r>
            <a:endParaRPr/>
          </a:p>
        </p:txBody>
      </p:sp>
      <p:sp>
        <p:nvSpPr>
          <p:cNvPr id="1123" name="Google Shape;1123;p78"/>
          <p:cNvSpPr txBox="1"/>
          <p:nvPr>
            <p:ph idx="1" type="body"/>
          </p:nvPr>
        </p:nvSpPr>
        <p:spPr>
          <a:xfrm>
            <a:off x="233775" y="864356"/>
            <a:ext cx="6390600" cy="25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-&gt; greater use of digital currency possibly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-&gt; security issues?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-&gt; not well appreciated by all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Miscellaneous Questions</a:t>
            </a:r>
            <a:endParaRPr/>
          </a:p>
        </p:txBody>
      </p:sp>
      <p:sp>
        <p:nvSpPr>
          <p:cNvPr id="1129" name="Google Shape;1129;p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bond?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loan; usually to the government or to a company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You get Interest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Miscellaneous Questions</a:t>
            </a:r>
            <a:endParaRPr/>
          </a:p>
        </p:txBody>
      </p:sp>
      <p:sp>
        <p:nvSpPr>
          <p:cNvPr id="1135" name="Google Shape;1135;p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 buy a corporate bond (from apple). The FACE VALUE is $1000</a:t>
            </a:r>
            <a:endParaRPr/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FACE VALUE: value of the bond when loaners pay me.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coupon rate is 5%</a:t>
            </a:r>
            <a:endParaRPr/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Interest paid per year </a:t>
            </a:r>
            <a:endParaRPr/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5% of 1000 is…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Hold bond for 5 years, face value 1000, cr - 5%, assume interest rate is zero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Risk</a:t>
            </a:r>
            <a:endParaRPr/>
          </a:p>
        </p:txBody>
      </p:sp>
      <p:sp>
        <p:nvSpPr>
          <p:cNvPr id="889" name="Google Shape;889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 investing, the probability that a stock price will not be what you expect.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                I.e Morgan Stanley at $52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890" name="Google Shape;89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538" y="2102875"/>
            <a:ext cx="7862931" cy="312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Options</a:t>
            </a:r>
            <a:endParaRPr/>
          </a:p>
        </p:txBody>
      </p:sp>
      <p:sp>
        <p:nvSpPr>
          <p:cNvPr id="1141" name="Google Shape;1141;p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Trade stocks by betting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I.e say you buy an option stock, apple, which is normally 150, at say $10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Pay a premium (range from 0-140)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Buy AT a particular date (maybe Nov 1st)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IF Apple falls, yay! Else, you lose money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Options</a:t>
            </a:r>
            <a:endParaRPr/>
          </a:p>
        </p:txBody>
      </p:sp>
      <p:sp>
        <p:nvSpPr>
          <p:cNvPr id="1147" name="Google Shape;1147;p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 be safer since you pay a premium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little trickier to learn...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83"/>
          <p:cNvSpPr txBox="1"/>
          <p:nvPr>
            <p:ph type="title"/>
          </p:nvPr>
        </p:nvSpPr>
        <p:spPr>
          <a:xfrm>
            <a:off x="265500" y="316700"/>
            <a:ext cx="3163500" cy="2607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	WHAT’S A REASON TO INVEST?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83"/>
          <p:cNvSpPr txBox="1"/>
          <p:nvPr>
            <p:ph idx="1" type="body"/>
          </p:nvPr>
        </p:nvSpPr>
        <p:spPr>
          <a:xfrm>
            <a:off x="4283675" y="316700"/>
            <a:ext cx="4407300" cy="3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NOT a feature of cryptocurrency transactions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9400" lvl="0" marL="342900" rtl="0" algn="l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"/>
              <a:t>it’s decentralized</a:t>
            </a:r>
            <a:endParaRPr/>
          </a:p>
          <a:p>
            <a:pPr indent="-279400" lvl="0" marL="342900" rtl="0" algn="l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"/>
              <a:t>It’s regulated </a:t>
            </a:r>
            <a:endParaRPr/>
          </a:p>
          <a:p>
            <a:pPr indent="-279400" lvl="0" marL="342900" rtl="0" algn="l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en"/>
              <a:t>It’s transparent </a:t>
            </a:r>
            <a:endParaRPr/>
          </a:p>
          <a:p>
            <a:pPr indent="-279400" lvl="0" marL="342900" rtl="0" algn="l">
              <a:spcBef>
                <a:spcPts val="1600"/>
              </a:spcBef>
              <a:spcAft>
                <a:spcPts val="1600"/>
              </a:spcAft>
              <a:buSzPts val="1800"/>
              <a:buAutoNum type="alphaLcParenR"/>
            </a:pPr>
            <a:r>
              <a:rPr lang="en"/>
              <a:t>It’s volatile (rapid price swings)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84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/>
              <a:t>Major Takeaways</a:t>
            </a:r>
            <a:endParaRPr/>
          </a:p>
        </p:txBody>
      </p:sp>
      <p:sp>
        <p:nvSpPr>
          <p:cNvPr id="1160" name="Google Shape;1160;p84"/>
          <p:cNvSpPr txBox="1"/>
          <p:nvPr>
            <p:ph idx="1" type="body"/>
          </p:nvPr>
        </p:nvSpPr>
        <p:spPr>
          <a:xfrm>
            <a:off x="508000" y="1620450"/>
            <a:ext cx="8636100" cy="3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Risk -&gt; probability of stock price basically not being what you expected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Diversification -&gt; choosing stocks with different features, like size, reduces risk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Easiest way to diversify -&gt; buy ETFs or Invest in Mutual Funds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/>
              <a:t>	Most popular: the S&amp;P 500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85"/>
          <p:cNvSpPr txBox="1"/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covered</a:t>
            </a:r>
            <a:endParaRPr/>
          </a:p>
        </p:txBody>
      </p:sp>
      <p:sp>
        <p:nvSpPr>
          <p:cNvPr id="1167" name="Google Shape;1167;p85"/>
          <p:cNvSpPr txBox="1"/>
          <p:nvPr>
            <p:ph idx="1" type="body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5750" lvl="0" marL="342900" rtl="0" algn="l">
              <a:spcBef>
                <a:spcPts val="0"/>
              </a:spcBef>
              <a:spcAft>
                <a:spcPts val="0"/>
              </a:spcAft>
              <a:buSzPts val="1900"/>
              <a:buAutoNum type="arabicParenR"/>
            </a:pPr>
            <a:r>
              <a:rPr lang="en" sz="1900"/>
              <a:t>Basics of Investing</a:t>
            </a:r>
            <a:endParaRPr sz="1900"/>
          </a:p>
          <a:p>
            <a:pPr indent="-273050" lvl="1" marL="685800" rtl="0" algn="l">
              <a:spcBef>
                <a:spcPts val="0"/>
              </a:spcBef>
              <a:spcAft>
                <a:spcPts val="0"/>
              </a:spcAft>
              <a:buSzPts val="1700"/>
              <a:buAutoNum type="alphaLcParenR"/>
            </a:pPr>
            <a:r>
              <a:rPr lang="en" sz="1700"/>
              <a:t>How Stock Market works?</a:t>
            </a:r>
            <a:endParaRPr sz="1700"/>
          </a:p>
          <a:p>
            <a:pPr indent="-273050" lvl="1" marL="685800" rtl="0" algn="l">
              <a:spcBef>
                <a:spcPts val="0"/>
              </a:spcBef>
              <a:spcAft>
                <a:spcPts val="0"/>
              </a:spcAft>
              <a:buSzPts val="1700"/>
              <a:buAutoNum type="alphaLcParenR"/>
            </a:pPr>
            <a:r>
              <a:rPr lang="en" sz="1700"/>
              <a:t>How to Invest?</a:t>
            </a:r>
            <a:endParaRPr sz="1700"/>
          </a:p>
          <a:p>
            <a:pPr indent="-273050" lvl="1" marL="685800" rtl="0" algn="l">
              <a:spcBef>
                <a:spcPts val="0"/>
              </a:spcBef>
              <a:spcAft>
                <a:spcPts val="0"/>
              </a:spcAft>
              <a:buSzPts val="1700"/>
              <a:buAutoNum type="alphaLcParenR"/>
            </a:pPr>
            <a:r>
              <a:rPr lang="en" sz="1700"/>
              <a:t>Why Invest?</a:t>
            </a:r>
            <a:endParaRPr sz="1700"/>
          </a:p>
          <a:p>
            <a:pPr indent="-285750" lvl="0" marL="342900" rtl="0" algn="l">
              <a:spcBef>
                <a:spcPts val="0"/>
              </a:spcBef>
              <a:spcAft>
                <a:spcPts val="0"/>
              </a:spcAft>
              <a:buSzPts val="1900"/>
              <a:buAutoNum type="arabicParenR"/>
            </a:pPr>
            <a:r>
              <a:rPr lang="en" sz="1900"/>
              <a:t>Technique to Analyzing Companies</a:t>
            </a:r>
            <a:endParaRPr sz="1900"/>
          </a:p>
          <a:p>
            <a:pPr indent="-273050" lvl="1" marL="685800" rtl="0" algn="l">
              <a:spcBef>
                <a:spcPts val="0"/>
              </a:spcBef>
              <a:spcAft>
                <a:spcPts val="0"/>
              </a:spcAft>
              <a:buSzPts val="1700"/>
              <a:buAutoNum type="alphaLcParenR"/>
            </a:pPr>
            <a:r>
              <a:rPr lang="en" sz="1700"/>
              <a:t>Technical Investing</a:t>
            </a:r>
            <a:endParaRPr sz="1700"/>
          </a:p>
          <a:p>
            <a:pPr indent="-273050" lvl="1" marL="685800" rtl="0" algn="l">
              <a:spcBef>
                <a:spcPts val="0"/>
              </a:spcBef>
              <a:spcAft>
                <a:spcPts val="0"/>
              </a:spcAft>
              <a:buSzPts val="1700"/>
              <a:buAutoNum type="alphaLcParenR"/>
            </a:pPr>
            <a:r>
              <a:rPr lang="en" sz="1700"/>
              <a:t>Fundamental Investing</a:t>
            </a:r>
            <a:endParaRPr sz="1700"/>
          </a:p>
          <a:p>
            <a:pPr indent="-273050" lvl="1" marL="685800" rtl="0" algn="l">
              <a:spcBef>
                <a:spcPts val="0"/>
              </a:spcBef>
              <a:spcAft>
                <a:spcPts val="0"/>
              </a:spcAft>
              <a:buSzPts val="1700"/>
              <a:buAutoNum type="alphaLcParenR"/>
            </a:pPr>
            <a:r>
              <a:rPr lang="en" sz="1700"/>
              <a:t>tesla, gamestop, moderna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arenR"/>
            </a:pPr>
            <a:r>
              <a:rPr lang="en" sz="1700"/>
              <a:t>How to own a diversified collection of stocks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AutoNum type="alphaLcParenR"/>
            </a:pPr>
            <a:r>
              <a:rPr lang="en" sz="1700"/>
              <a:t>Risk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AutoNum type="alphaLcParenR"/>
            </a:pPr>
            <a:r>
              <a:rPr lang="en" sz="1700"/>
              <a:t>Diversify by sector, subsector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AutoNum type="alphaLcParenR"/>
            </a:pPr>
            <a:r>
              <a:rPr lang="en" sz="1700"/>
              <a:t>ETFs, Crypto, etc.</a:t>
            </a:r>
            <a:endParaRPr sz="17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86"/>
          <p:cNvSpPr txBox="1"/>
          <p:nvPr>
            <p:ph type="ctrTitle"/>
          </p:nvPr>
        </p:nvSpPr>
        <p:spPr>
          <a:xfrm>
            <a:off x="169650" y="331200"/>
            <a:ext cx="3464700" cy="4031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Fill out Survey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Ask Questions!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Thank you, and please follow up by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 sz="1400"/>
              <a:t>Visit  market site like nasdaq/yahoo finance and start adding to watchlist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 sz="1400"/>
              <a:t>Go to investopedia sim; make an account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 sz="1400"/>
              <a:t>If you know for sure you want to invest: download trading app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 sz="1400"/>
              <a:t>Feel feel to: Review slides/ research on investopedia/taking econ courses, etc.</a:t>
            </a:r>
            <a:endParaRPr sz="1400"/>
          </a:p>
        </p:txBody>
      </p:sp>
      <p:pic>
        <p:nvPicPr>
          <p:cNvPr id="1173" name="Google Shape;1173;p86"/>
          <p:cNvPicPr preferRelativeResize="0"/>
          <p:nvPr/>
        </p:nvPicPr>
        <p:blipFill rotWithShape="1">
          <a:blip r:embed="rId3">
            <a:alphaModFix/>
          </a:blip>
          <a:srcRect b="0" l="13841" r="13841" t="0"/>
          <a:stretch/>
        </p:blipFill>
        <p:spPr>
          <a:xfrm>
            <a:off x="3562350" y="0"/>
            <a:ext cx="5581800" cy="5143500"/>
          </a:xfrm>
          <a:prstGeom prst="parallelogram">
            <a:avLst>
              <a:gd fmla="val 23683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" name="Google Shape;896;p46"/>
          <p:cNvPicPr preferRelativeResize="0"/>
          <p:nvPr/>
        </p:nvPicPr>
        <p:blipFill rotWithShape="1">
          <a:blip r:embed="rId3">
            <a:alphaModFix/>
          </a:blip>
          <a:srcRect b="12680" l="0" r="0" t="12680"/>
          <a:stretch/>
        </p:blipFill>
        <p:spPr>
          <a:xfrm>
            <a:off x="3" y="0"/>
            <a:ext cx="3445528" cy="257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46"/>
          <p:cNvPicPr preferRelativeResize="0"/>
          <p:nvPr/>
        </p:nvPicPr>
        <p:blipFill rotWithShape="1">
          <a:blip r:embed="rId4">
            <a:alphaModFix/>
          </a:blip>
          <a:srcRect b="12680" l="0" r="0" t="12680"/>
          <a:stretch/>
        </p:blipFill>
        <p:spPr>
          <a:xfrm>
            <a:off x="0" y="2571750"/>
            <a:ext cx="3445526" cy="2571752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46"/>
          <p:cNvSpPr txBox="1"/>
          <p:nvPr>
            <p:ph type="title"/>
          </p:nvPr>
        </p:nvSpPr>
        <p:spPr>
          <a:xfrm>
            <a:off x="4049113" y="307825"/>
            <a:ext cx="4779300" cy="14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Cryptocurrency</a:t>
            </a:r>
            <a:endParaRPr/>
          </a:p>
        </p:txBody>
      </p:sp>
      <p:sp>
        <p:nvSpPr>
          <p:cNvPr id="899" name="Google Shape;899;p46"/>
          <p:cNvSpPr txBox="1"/>
          <p:nvPr>
            <p:ph idx="1" type="body"/>
          </p:nvPr>
        </p:nvSpPr>
        <p:spPr>
          <a:xfrm>
            <a:off x="4054888" y="1808125"/>
            <a:ext cx="4779300" cy="35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digital money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54000" lvl="0" marL="3429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unregulated by gov </a:t>
            </a:r>
            <a:endParaRPr/>
          </a:p>
          <a:p>
            <a:pPr indent="-241300" lvl="1" marL="685800" rtl="0" algn="l">
              <a:spcBef>
                <a:spcPts val="160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VOCAB: </a:t>
            </a:r>
            <a:r>
              <a:rPr b="1" lang="en"/>
              <a:t>decentralized; democratic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254000" lvl="0" marL="342900" rtl="0" algn="l">
              <a:spcBef>
                <a:spcPts val="1600"/>
              </a:spcBef>
              <a:spcAft>
                <a:spcPts val="1600"/>
              </a:spcAft>
              <a:buSzPts val="1400"/>
              <a:buChar char="-"/>
            </a:pPr>
            <a:r>
              <a:rPr lang="en"/>
              <a:t>online transactions (anon)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Volatility</a:t>
            </a:r>
            <a:endParaRPr/>
          </a:p>
        </p:txBody>
      </p:sp>
      <p:sp>
        <p:nvSpPr>
          <p:cNvPr id="905" name="Google Shape;905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How do you describe how risky an investment is? -&gt; volatility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Volatility is a “unit” for risk, like dollars, lbs, etc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more risk; the more volatility</a:t>
            </a:r>
            <a:endParaRPr/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06" name="Google Shape;90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675" y="2457725"/>
            <a:ext cx="4281200" cy="216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3100" y="2457725"/>
            <a:ext cx="3775915" cy="216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3102" y="2457725"/>
            <a:ext cx="4060185" cy="21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47"/>
          <p:cNvSpPr txBox="1"/>
          <p:nvPr/>
        </p:nvSpPr>
        <p:spPr>
          <a:xfrm>
            <a:off x="3431575" y="4685025"/>
            <a:ext cx="339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Which is more volatile? (left or right)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6/6c/Unemployed_men_queued_outside_a_depression_soup_kitchen_opened_in_Chicago_by_Al_Capone%2C_02-1931_-_NARA_-_541927.jpg" id="914" name="Google Shape;914;p48">
            <a:hlinkClick r:id="rId3"/>
          </p:cNvPr>
          <p:cNvPicPr preferRelativeResize="0"/>
          <p:nvPr/>
        </p:nvPicPr>
        <p:blipFill rotWithShape="1">
          <a:blip r:embed="rId4">
            <a:alphaModFix amt="60000"/>
          </a:blip>
          <a:srcRect b="0" l="22188" r="22188" t="0"/>
          <a:stretch/>
        </p:blipFill>
        <p:spPr>
          <a:xfrm>
            <a:off x="0" y="0"/>
            <a:ext cx="3512599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48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types of risk are there? </a:t>
            </a:r>
            <a:endParaRPr/>
          </a:p>
        </p:txBody>
      </p:sp>
      <p:sp>
        <p:nvSpPr>
          <p:cNvPr id="916" name="Google Shape;916;p48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Systematic </a:t>
            </a:r>
            <a:r>
              <a:rPr lang="en"/>
              <a:t>- risk that affects all companies indiscriminately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I.e The Great Depression; inflation might cause this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Unsystematic </a:t>
            </a:r>
            <a:r>
              <a:rPr lang="en"/>
              <a:t>- risk that affects a specific company or industry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Pandemic affected travel (Industrials), but not all Tech companies (zoom)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49"/>
          <p:cNvSpPr txBox="1"/>
          <p:nvPr>
            <p:ph idx="1" type="body"/>
          </p:nvPr>
        </p:nvSpPr>
        <p:spPr>
          <a:xfrm>
            <a:off x="814025" y="945000"/>
            <a:ext cx="7515900" cy="325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China and the U.S. ignite another trade war; all of sudden cpu parts prices increase dramatically? Would this be systematic or not?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 natural disaster occurs? Is this systematic or no?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Deal with unsystematic risk</a:t>
            </a:r>
            <a:endParaRPr/>
          </a:p>
        </p:txBody>
      </p:sp>
      <p:sp>
        <p:nvSpPr>
          <p:cNvPr id="927" name="Google Shape;927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much you can do if global issues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to save until things become better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the focus of this class…...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